
<file path=[Content_Types].xml><?xml version="1.0" encoding="utf-8"?>
<Types xmlns="http://schemas.openxmlformats.org/package/2006/content-types">
  <Default Extension="png" ContentType="image/png"/>
  <Default Extension="jpeg" ContentType="image/jpeg"/>
  <Default Extension="3gp" ContentType="video/3gpp"/>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346" r:id="rId4"/>
    <p:sldId id="266" r:id="rId5"/>
    <p:sldId id="347" r:id="rId6"/>
    <p:sldId id="280" r:id="rId7"/>
    <p:sldId id="279" r:id="rId8"/>
    <p:sldId id="357" r:id="rId9"/>
    <p:sldId id="358" r:id="rId10"/>
    <p:sldId id="277" r:id="rId11"/>
    <p:sldId id="281" r:id="rId12"/>
    <p:sldId id="278" r:id="rId13"/>
    <p:sldId id="325" r:id="rId14"/>
    <p:sldId id="359" r:id="rId15"/>
    <p:sldId id="284" r:id="rId16"/>
    <p:sldId id="336" r:id="rId17"/>
    <p:sldId id="349" r:id="rId18"/>
    <p:sldId id="350" r:id="rId19"/>
    <p:sldId id="351" r:id="rId20"/>
    <p:sldId id="287" r:id="rId21"/>
    <p:sldId id="335" r:id="rId22"/>
    <p:sldId id="285" r:id="rId23"/>
    <p:sldId id="360" r:id="rId24"/>
    <p:sldId id="361" r:id="rId25"/>
    <p:sldId id="286" r:id="rId26"/>
    <p:sldId id="353" r:id="rId27"/>
    <p:sldId id="308" r:id="rId28"/>
    <p:sldId id="297" r:id="rId29"/>
    <p:sldId id="354" r:id="rId30"/>
    <p:sldId id="344" r:id="rId31"/>
    <p:sldId id="371" r:id="rId32"/>
    <p:sldId id="327" r:id="rId33"/>
    <p:sldId id="326" r:id="rId34"/>
    <p:sldId id="355" r:id="rId35"/>
    <p:sldId id="328" r:id="rId36"/>
    <p:sldId id="330" r:id="rId37"/>
    <p:sldId id="332" r:id="rId38"/>
    <p:sldId id="331" r:id="rId39"/>
    <p:sldId id="356" r:id="rId40"/>
    <p:sldId id="337" r:id="rId41"/>
    <p:sldId id="362" r:id="rId42"/>
    <p:sldId id="363" r:id="rId43"/>
    <p:sldId id="338" r:id="rId44"/>
    <p:sldId id="364" r:id="rId45"/>
    <p:sldId id="365" r:id="rId46"/>
    <p:sldId id="339" r:id="rId47"/>
    <p:sldId id="340" r:id="rId48"/>
    <p:sldId id="289" r:id="rId49"/>
    <p:sldId id="366" r:id="rId50"/>
    <p:sldId id="343" r:id="rId51"/>
    <p:sldId id="367" r:id="rId52"/>
    <p:sldId id="368" r:id="rId53"/>
    <p:sldId id="290" r:id="rId54"/>
    <p:sldId id="298" r:id="rId55"/>
    <p:sldId id="299" r:id="rId56"/>
    <p:sldId id="369" r:id="rId57"/>
    <p:sldId id="370" r:id="rId58"/>
    <p:sldId id="342" r:id="rId59"/>
    <p:sldId id="372" r:id="rId60"/>
    <p:sldId id="373" r:id="rId61"/>
    <p:sldId id="300" r:id="rId62"/>
    <p:sldId id="296" r:id="rId63"/>
    <p:sldId id="378" r:id="rId64"/>
    <p:sldId id="376" r:id="rId65"/>
    <p:sldId id="377" r:id="rId66"/>
    <p:sldId id="379" r:id="rId67"/>
    <p:sldId id="329" r:id="rId68"/>
    <p:sldId id="341" r:id="rId69"/>
    <p:sldId id="383" r:id="rId70"/>
    <p:sldId id="384" r:id="rId71"/>
    <p:sldId id="385" r:id="rId72"/>
    <p:sldId id="382" r:id="rId73"/>
    <p:sldId id="294" r:id="rId74"/>
    <p:sldId id="386" r:id="rId75"/>
    <p:sldId id="387" r:id="rId76"/>
    <p:sldId id="388" r:id="rId77"/>
    <p:sldId id="389" r:id="rId78"/>
    <p:sldId id="392" r:id="rId79"/>
    <p:sldId id="391" r:id="rId80"/>
    <p:sldId id="390" r:id="rId81"/>
    <p:sldId id="381" r:id="rId82"/>
    <p:sldId id="394" r:id="rId83"/>
    <p:sldId id="393" r:id="rId84"/>
    <p:sldId id="403" r:id="rId85"/>
    <p:sldId id="396" r:id="rId86"/>
    <p:sldId id="306" r:id="rId87"/>
    <p:sldId id="309" r:id="rId88"/>
    <p:sldId id="397" r:id="rId89"/>
    <p:sldId id="303" r:id="rId90"/>
    <p:sldId id="398" r:id="rId91"/>
    <p:sldId id="399" r:id="rId92"/>
    <p:sldId id="401" r:id="rId93"/>
    <p:sldId id="402" r:id="rId94"/>
    <p:sldId id="404" r:id="rId95"/>
    <p:sldId id="405" r:id="rId96"/>
    <p:sldId id="305" r:id="rId97"/>
    <p:sldId id="406" r:id="rId98"/>
    <p:sldId id="407" r:id="rId99"/>
    <p:sldId id="408" r:id="rId100"/>
    <p:sldId id="409" r:id="rId101"/>
    <p:sldId id="410" r:id="rId102"/>
    <p:sldId id="304" r:id="rId103"/>
    <p:sldId id="411" r:id="rId104"/>
    <p:sldId id="412" r:id="rId105"/>
    <p:sldId id="413" r:id="rId106"/>
    <p:sldId id="400" r:id="rId107"/>
    <p:sldId id="316" r:id="rId108"/>
    <p:sldId id="416" r:id="rId109"/>
    <p:sldId id="417" r:id="rId110"/>
    <p:sldId id="414" r:id="rId111"/>
    <p:sldId id="315" r:id="rId112"/>
    <p:sldId id="420" r:id="rId113"/>
    <p:sldId id="421" r:id="rId114"/>
    <p:sldId id="422" r:id="rId115"/>
    <p:sldId id="423" r:id="rId116"/>
    <p:sldId id="419" r:id="rId117"/>
    <p:sldId id="424" r:id="rId118"/>
    <p:sldId id="425" r:id="rId119"/>
    <p:sldId id="426" r:id="rId120"/>
    <p:sldId id="427" r:id="rId121"/>
    <p:sldId id="428" r:id="rId122"/>
    <p:sldId id="429" r:id="rId123"/>
    <p:sldId id="430" r:id="rId124"/>
    <p:sldId id="345" r:id="rId125"/>
    <p:sldId id="431" r:id="rId126"/>
    <p:sldId id="418" r:id="rId127"/>
    <p:sldId id="432" r:id="rId128"/>
    <p:sldId id="433" r:id="rId129"/>
    <p:sldId id="318" r:id="rId130"/>
    <p:sldId id="436" r:id="rId131"/>
    <p:sldId id="319" r:id="rId132"/>
    <p:sldId id="434" r:id="rId133"/>
    <p:sldId id="435" r:id="rId134"/>
    <p:sldId id="437" r:id="rId135"/>
    <p:sldId id="276" r:id="rId1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15.png"/><Relationship Id="rId2" Type="http://schemas.openxmlformats.org/officeDocument/2006/relationships/video" Target="../media/media2.3gp"/><Relationship Id="rId1" Type="http://schemas.microsoft.com/office/2007/relationships/media" Target="../media/media2.3gp"/><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smtClean="0">
                <a:solidFill>
                  <a:srgbClr val="FF0000"/>
                </a:solidFill>
                <a:latin typeface="方正超粗黑_GBK" panose="03000509000000000000" pitchFamily="65" charset="-122"/>
                <a:ea typeface="方正超粗黑_GBK" panose="03000509000000000000" pitchFamily="65" charset="-122"/>
              </a:rPr>
              <a:t>发动机排气</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2018.11.7</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16" y="0"/>
            <a:ext cx="7895167" cy="6858000"/>
          </a:xfrm>
          <a:prstGeom prst="rect">
            <a:avLst/>
          </a:prstGeom>
        </p:spPr>
      </p:pic>
      <p:sp>
        <p:nvSpPr>
          <p:cNvPr id="8" name="文本框 7"/>
          <p:cNvSpPr txBox="1"/>
          <p:nvPr/>
        </p:nvSpPr>
        <p:spPr>
          <a:xfrm>
            <a:off x="9074988" y="92029"/>
            <a:ext cx="300492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2553419" y="923026"/>
            <a:ext cx="1889156" cy="206834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956788" y="553694"/>
            <a:ext cx="11932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81533" y="2660142"/>
            <a:ext cx="1854301"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发动机排气尾锥控制涡轮排气流的内侧。发动机通气系统通过尾锥后部的一个</a:t>
            </a:r>
            <a:r>
              <a:rPr lang="zh-CN" altLang="en-US" dirty="0" smtClean="0">
                <a:latin typeface="方正超粗黑_GBK" panose="03000509000000000000" pitchFamily="65" charset="-122"/>
                <a:ea typeface="方正超粗黑_GBK" panose="03000509000000000000" pitchFamily="65" charset="-122"/>
              </a:rPr>
              <a:t>孔口与</a:t>
            </a:r>
            <a:r>
              <a:rPr lang="zh-CN" altLang="en-US" dirty="0">
                <a:latin typeface="方正超粗黑_GBK" panose="03000509000000000000" pitchFamily="65" charset="-122"/>
                <a:ea typeface="方正超粗黑_GBK" panose="03000509000000000000" pitchFamily="65" charset="-122"/>
              </a:rPr>
              <a:t>外界大气相通</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尾锥同样通过螺栓安装在发动机涡轮框</a:t>
            </a:r>
            <a:r>
              <a:rPr lang="zh-CN" altLang="en-US" dirty="0" smtClean="0">
                <a:latin typeface="方正超粗黑_GBK" panose="03000509000000000000" pitchFamily="65" charset="-122"/>
                <a:ea typeface="方正超粗黑_GBK" panose="03000509000000000000" pitchFamily="65" charset="-122"/>
              </a:rPr>
              <a:t>架后安装边上</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78684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EAU</a:t>
            </a:r>
            <a:r>
              <a:rPr lang="zh-CN" altLang="en-US" dirty="0"/>
              <a:t>逻辑电路</a:t>
            </a:r>
          </a:p>
        </p:txBody>
      </p:sp>
      <p:sp>
        <p:nvSpPr>
          <p:cNvPr id="3" name="内容占位符 2"/>
          <p:cNvSpPr>
            <a:spLocks noGrp="1"/>
          </p:cNvSpPr>
          <p:nvPr>
            <p:ph idx="1"/>
          </p:nvPr>
        </p:nvSpPr>
        <p:spPr/>
        <p:txBody>
          <a:bodyPr/>
          <a:lstStyle/>
          <a:p>
            <a:r>
              <a:rPr lang="en-US" altLang="zh-CN" dirty="0"/>
              <a:t>EAU</a:t>
            </a:r>
            <a:r>
              <a:rPr lang="zh-CN" altLang="en-US" dirty="0"/>
              <a:t>逻辑电路保持电信号输出直到以下两种情况发生：</a:t>
            </a:r>
          </a:p>
          <a:p>
            <a:r>
              <a:rPr lang="zh-CN" altLang="en-US" dirty="0"/>
              <a:t>（</a:t>
            </a:r>
            <a:r>
              <a:rPr lang="en-US" altLang="zh-CN" dirty="0"/>
              <a:t>1</a:t>
            </a:r>
            <a:r>
              <a:rPr lang="zh-CN" altLang="en-US" dirty="0"/>
              <a:t>） </a:t>
            </a:r>
            <a:r>
              <a:rPr lang="en-US" altLang="zh-CN" dirty="0"/>
              <a:t>EAU</a:t>
            </a:r>
            <a:r>
              <a:rPr lang="zh-CN" altLang="en-US" dirty="0"/>
              <a:t>检测到反推装置收进并且已经锁定，并且按下</a:t>
            </a:r>
            <a:r>
              <a:rPr lang="en-US" altLang="zh-CN" dirty="0"/>
              <a:t>EAU</a:t>
            </a:r>
            <a:r>
              <a:rPr lang="zh-CN" altLang="en-US" dirty="0"/>
              <a:t>面板上的复位电门</a:t>
            </a:r>
          </a:p>
          <a:p>
            <a:r>
              <a:rPr lang="zh-CN" altLang="en-US" dirty="0"/>
              <a:t>（</a:t>
            </a:r>
            <a:r>
              <a:rPr lang="en-US" altLang="zh-CN" dirty="0"/>
              <a:t>2</a:t>
            </a:r>
            <a:r>
              <a:rPr lang="zh-CN" altLang="en-US" dirty="0"/>
              <a:t>） 再次操作反推，</a:t>
            </a:r>
            <a:r>
              <a:rPr lang="en-US" altLang="zh-CN" dirty="0"/>
              <a:t>EAU</a:t>
            </a:r>
            <a:r>
              <a:rPr lang="zh-CN" altLang="en-US" dirty="0"/>
              <a:t>检测到反推手柄置于收进位后</a:t>
            </a:r>
            <a:r>
              <a:rPr lang="en-US" altLang="zh-CN" dirty="0"/>
              <a:t>10.5</a:t>
            </a:r>
            <a:r>
              <a:rPr lang="zh-CN" altLang="en-US" dirty="0"/>
              <a:t>秒钟之内（少于</a:t>
            </a:r>
            <a:r>
              <a:rPr lang="en-US" altLang="zh-CN" dirty="0"/>
              <a:t>10.5</a:t>
            </a:r>
            <a:r>
              <a:rPr lang="zh-CN" altLang="en-US" dirty="0"/>
              <a:t>秒钟），反推装置已经收进并锁定。</a:t>
            </a:r>
          </a:p>
          <a:p>
            <a:endParaRPr lang="zh-CN" altLang="en-US" dirty="0"/>
          </a:p>
        </p:txBody>
      </p:sp>
    </p:spTree>
    <p:extLst>
      <p:ext uri="{BB962C8B-B14F-4D97-AF65-F5344CB8AC3E}">
        <p14:creationId xmlns:p14="http://schemas.microsoft.com/office/powerpoint/2010/main" val="2383392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EAU</a:t>
            </a:r>
            <a:r>
              <a:rPr lang="zh-CN" altLang="en-US" dirty="0"/>
              <a:t>逻辑电路</a:t>
            </a:r>
          </a:p>
        </p:txBody>
      </p:sp>
      <p:sp>
        <p:nvSpPr>
          <p:cNvPr id="3" name="内容占位符 2"/>
          <p:cNvSpPr>
            <a:spLocks noGrp="1"/>
          </p:cNvSpPr>
          <p:nvPr>
            <p:ph idx="1"/>
          </p:nvPr>
        </p:nvSpPr>
        <p:spPr/>
        <p:txBody>
          <a:bodyPr/>
          <a:lstStyle/>
          <a:p>
            <a:r>
              <a:rPr lang="zh-CN" altLang="en-US" dirty="0"/>
              <a:t>当反推移动套筒接近传感器显示反推开锁或仍处于未收进状态时，</a:t>
            </a:r>
            <a:r>
              <a:rPr lang="en-US" altLang="zh-CN" dirty="0"/>
              <a:t>EAU</a:t>
            </a:r>
            <a:r>
              <a:rPr lang="zh-CN" altLang="en-US" dirty="0"/>
              <a:t>面板上的复位电门不能消除</a:t>
            </a:r>
            <a:r>
              <a:rPr lang="en-US" altLang="zh-CN" dirty="0"/>
              <a:t>EAU </a:t>
            </a:r>
            <a:r>
              <a:rPr lang="zh-CN" altLang="en-US" dirty="0"/>
              <a:t>逻辑电路输出信号。</a:t>
            </a:r>
          </a:p>
          <a:p>
            <a:r>
              <a:rPr lang="zh-CN" altLang="en-US" dirty="0"/>
              <a:t>在下列情况下，</a:t>
            </a:r>
            <a:r>
              <a:rPr lang="en-US" altLang="zh-CN" dirty="0"/>
              <a:t>EAU</a:t>
            </a:r>
            <a:r>
              <a:rPr lang="zh-CN" altLang="en-US" dirty="0"/>
              <a:t>逻辑电路将输出信号：</a:t>
            </a:r>
          </a:p>
          <a:p>
            <a:r>
              <a:rPr lang="zh-CN" altLang="en-US" dirty="0"/>
              <a:t>（</a:t>
            </a:r>
            <a:r>
              <a:rPr lang="en-US" altLang="zh-CN" dirty="0"/>
              <a:t>1</a:t>
            </a:r>
            <a:r>
              <a:rPr lang="zh-CN" altLang="en-US" dirty="0"/>
              <a:t>）反推手柄处于收进位置超过</a:t>
            </a:r>
            <a:r>
              <a:rPr lang="en-US" altLang="zh-CN" dirty="0"/>
              <a:t>10.5 </a:t>
            </a:r>
            <a:r>
              <a:rPr lang="zh-CN" altLang="en-US" dirty="0"/>
              <a:t>秒钟；</a:t>
            </a:r>
          </a:p>
          <a:p>
            <a:r>
              <a:rPr lang="zh-CN" altLang="en-US" dirty="0"/>
              <a:t>（</a:t>
            </a:r>
            <a:r>
              <a:rPr lang="en-US" altLang="zh-CN" dirty="0"/>
              <a:t>2</a:t>
            </a:r>
            <a:r>
              <a:rPr lang="zh-CN" altLang="en-US" dirty="0"/>
              <a:t>）</a:t>
            </a:r>
            <a:r>
              <a:rPr lang="en-US" altLang="zh-CN" dirty="0"/>
              <a:t>EAU</a:t>
            </a:r>
            <a:r>
              <a:rPr lang="zh-CN" altLang="en-US" dirty="0"/>
              <a:t>接受到移动套筒未收进或未锁好的信号。</a:t>
            </a:r>
          </a:p>
          <a:p>
            <a:r>
              <a:rPr lang="zh-CN" altLang="en-US" dirty="0"/>
              <a:t>预位电磁线圈和收进电磁线圈通电，反推控制阀组件将液压通到反推作动筒以收进反推装置。</a:t>
            </a:r>
          </a:p>
        </p:txBody>
      </p:sp>
    </p:spTree>
    <p:extLst>
      <p:ext uri="{BB962C8B-B14F-4D97-AF65-F5344CB8AC3E}">
        <p14:creationId xmlns:p14="http://schemas.microsoft.com/office/powerpoint/2010/main" val="1355214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554530"/>
            <a:ext cx="9334500" cy="6111240"/>
          </a:xfrm>
          <a:prstGeom prst="rect">
            <a:avLst/>
          </a:prstGeom>
        </p:spPr>
      </p:pic>
      <p:sp>
        <p:nvSpPr>
          <p:cNvPr id="8" name="文本框 7"/>
          <p:cNvSpPr txBox="1"/>
          <p:nvPr/>
        </p:nvSpPr>
        <p:spPr>
          <a:xfrm>
            <a:off x="43130" y="51756"/>
            <a:ext cx="3450566"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收进控</a:t>
            </a:r>
            <a:r>
              <a:rPr lang="zh-CN" altLang="en-US" sz="5400" dirty="0" smtClean="0">
                <a:solidFill>
                  <a:srgbClr val="FF0000"/>
                </a:solidFill>
                <a:latin typeface="方正超粗黑_GBK" panose="03000509000000000000" pitchFamily="65" charset="-122"/>
                <a:ea typeface="方正超粗黑_GBK" panose="03000509000000000000" pitchFamily="65" charset="-122"/>
              </a:rPr>
              <a:t>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623123" y="6207030"/>
            <a:ext cx="2872568"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号发动机反推控制阀组件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3501524" y="1375597"/>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1342453" y="1650454"/>
            <a:ext cx="2151243" cy="6575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3493696" y="3944273"/>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1342453" y="2308012"/>
            <a:ext cx="2151243" cy="18051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48023" y="2123346"/>
            <a:ext cx="651282"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通电</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右箭头 14"/>
          <p:cNvSpPr/>
          <p:nvPr/>
        </p:nvSpPr>
        <p:spPr>
          <a:xfrm>
            <a:off x="7929294" y="2284010"/>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6200000">
            <a:off x="6249658" y="3605165"/>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5400000" flipV="1">
            <a:off x="8447942" y="4214371"/>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flipV="1">
            <a:off x="9315777" y="1447735"/>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6595777" y="2942447"/>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flipH="1">
            <a:off x="4944584" y="3879576"/>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flipV="1">
            <a:off x="9315777" y="2053926"/>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flipV="1">
            <a:off x="9315777" y="2664430"/>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flipV="1">
            <a:off x="9262584" y="4471530"/>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flipV="1">
            <a:off x="9262584" y="5077721"/>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flipV="1">
            <a:off x="9262584" y="5688225"/>
            <a:ext cx="229645" cy="319177"/>
          </a:xfrm>
          <a:prstGeom prst="rightArrow">
            <a:avLst/>
          </a:prstGeom>
          <a:solidFill>
            <a:srgbClr val="FF6699"/>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16200000">
            <a:off x="5392391" y="5032955"/>
            <a:ext cx="229645" cy="3191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6200000" flipH="1">
            <a:off x="4548832" y="4471529"/>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10800000" flipH="1">
            <a:off x="5666802" y="4666745"/>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0800000" flipH="1">
            <a:off x="5437156" y="1146974"/>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5400000" flipH="1">
            <a:off x="5419831" y="2451729"/>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5400000" flipH="1">
            <a:off x="4622157" y="2008956"/>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5788326" y="1832114"/>
            <a:ext cx="446147" cy="2912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rot="5400000" flipV="1">
            <a:off x="8771250" y="1261796"/>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rot="16200000">
            <a:off x="8797128" y="3102035"/>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rot="10800000" flipV="1">
            <a:off x="8044116" y="1728953"/>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rot="10800000" flipV="1">
            <a:off x="6972447" y="1895440"/>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rot="10800000" flipV="1">
            <a:off x="5446844" y="1990013"/>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rot="5400000" flipV="1">
            <a:off x="5162745" y="3039008"/>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5400000" flipV="1">
            <a:off x="5169146" y="4423038"/>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rot="10800000" flipV="1">
            <a:off x="4731391" y="4997719"/>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rot="10800000" flipV="1">
            <a:off x="3262219" y="4615952"/>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rot="10800000" flipV="1">
            <a:off x="2411650" y="4607022"/>
            <a:ext cx="229645" cy="319177"/>
          </a:xfrm>
          <a:prstGeom prst="right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p:nvPr/>
        </p:nvCxnSpPr>
        <p:spPr>
          <a:xfrm flipH="1">
            <a:off x="8378008" y="732010"/>
            <a:ext cx="233595" cy="10888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159246" y="85679"/>
            <a:ext cx="9047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展开腔通回油</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50" name="直接箭头连接符 49"/>
          <p:cNvCxnSpPr/>
          <p:nvPr/>
        </p:nvCxnSpPr>
        <p:spPr>
          <a:xfrm flipH="1" flipV="1">
            <a:off x="8587713" y="2694008"/>
            <a:ext cx="1990841" cy="11352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10578554" y="3498692"/>
            <a:ext cx="9047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收进腔通回油</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53" name="右箭头 52"/>
          <p:cNvSpPr/>
          <p:nvPr/>
        </p:nvSpPr>
        <p:spPr>
          <a:xfrm>
            <a:off x="4599315" y="5465057"/>
            <a:ext cx="229645" cy="3191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9125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HIV</a:t>
            </a:r>
            <a:r>
              <a:rPr lang="zh-CN" altLang="en-US" dirty="0" smtClean="0"/>
              <a:t>和</a:t>
            </a:r>
            <a:r>
              <a:rPr lang="en-US" altLang="zh-CN" dirty="0" smtClean="0"/>
              <a:t>DVC</a:t>
            </a:r>
            <a:r>
              <a:rPr lang="zh-CN" altLang="en-US" dirty="0" smtClean="0"/>
              <a:t>位置传感器</a:t>
            </a:r>
            <a:endParaRPr lang="zh-CN" altLang="en-US" dirty="0"/>
          </a:p>
        </p:txBody>
      </p:sp>
      <p:sp>
        <p:nvSpPr>
          <p:cNvPr id="3" name="内容占位符 2"/>
          <p:cNvSpPr>
            <a:spLocks noGrp="1"/>
          </p:cNvSpPr>
          <p:nvPr>
            <p:ph idx="1"/>
          </p:nvPr>
        </p:nvSpPr>
        <p:spPr/>
        <p:txBody>
          <a:bodyPr/>
          <a:lstStyle/>
          <a:p>
            <a:r>
              <a:rPr lang="zh-CN" altLang="en-US" dirty="0"/>
              <a:t>在控制阀组件内有</a:t>
            </a:r>
            <a:r>
              <a:rPr lang="en-US" altLang="zh-CN" dirty="0"/>
              <a:t>HIV</a:t>
            </a:r>
            <a:r>
              <a:rPr lang="zh-CN" altLang="en-US" dirty="0"/>
              <a:t>（液压隔离阀）和</a:t>
            </a:r>
            <a:r>
              <a:rPr lang="en-US" altLang="zh-CN" dirty="0"/>
              <a:t>DCV</a:t>
            </a:r>
            <a:r>
              <a:rPr lang="zh-CN" altLang="en-US" dirty="0"/>
              <a:t>（方向控制阀）位置传感器，</a:t>
            </a:r>
            <a:r>
              <a:rPr lang="en-US" altLang="zh-CN" dirty="0"/>
              <a:t>EAU</a:t>
            </a:r>
            <a:r>
              <a:rPr lang="zh-CN" altLang="en-US" dirty="0"/>
              <a:t>使用在</a:t>
            </a:r>
            <a:r>
              <a:rPr lang="en-US" altLang="zh-CN" dirty="0"/>
              <a:t>DCV</a:t>
            </a:r>
            <a:r>
              <a:rPr lang="zh-CN" altLang="en-US" dirty="0"/>
              <a:t>和</a:t>
            </a:r>
            <a:r>
              <a:rPr lang="en-US" altLang="zh-CN" dirty="0"/>
              <a:t>HIV</a:t>
            </a:r>
            <a:r>
              <a:rPr lang="zh-CN" altLang="en-US" dirty="0"/>
              <a:t>上的位置传感器进行故障检测。</a:t>
            </a:r>
          </a:p>
        </p:txBody>
      </p:sp>
    </p:spTree>
    <p:extLst>
      <p:ext uri="{BB962C8B-B14F-4D97-AF65-F5344CB8AC3E}">
        <p14:creationId xmlns:p14="http://schemas.microsoft.com/office/powerpoint/2010/main" val="22298056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备用液压源供油时的串油</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号发动机反推系统的备用液压没有回油路。当使用备用液压系统展开反推后，在收进反推时，来自备用液压系统的液压油会回到</a:t>
            </a:r>
            <a:r>
              <a:rPr lang="en-US" altLang="zh-CN" dirty="0"/>
              <a:t>A</a:t>
            </a:r>
            <a:r>
              <a:rPr lang="zh-CN" altLang="en-US" dirty="0"/>
              <a:t>液压的油箱，即出现备用液压油向</a:t>
            </a:r>
            <a:r>
              <a:rPr lang="en-US" altLang="zh-CN" dirty="0"/>
              <a:t>A</a:t>
            </a:r>
            <a:r>
              <a:rPr lang="zh-CN" altLang="en-US" dirty="0"/>
              <a:t>系统的串油现象</a:t>
            </a:r>
            <a:r>
              <a:rPr lang="zh-CN" altLang="en-US" dirty="0" smtClean="0"/>
              <a:t>。</a:t>
            </a:r>
            <a:endParaRPr lang="en-US" altLang="zh-CN" dirty="0" smtClean="0"/>
          </a:p>
          <a:p>
            <a:r>
              <a:rPr lang="en-US" altLang="zh-CN" dirty="0" smtClean="0"/>
              <a:t>2</a:t>
            </a:r>
            <a:r>
              <a:rPr lang="zh-CN" altLang="en-US" dirty="0"/>
              <a:t>号发动机反推系统不会出现串油现象。</a:t>
            </a:r>
          </a:p>
        </p:txBody>
      </p:sp>
    </p:spTree>
    <p:extLst>
      <p:ext uri="{BB962C8B-B14F-4D97-AF65-F5344CB8AC3E}">
        <p14:creationId xmlns:p14="http://schemas.microsoft.com/office/powerpoint/2010/main" val="22986979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EAU</a:t>
            </a:r>
            <a:endParaRPr lang="zh-CN" altLang="en-US" dirty="0"/>
          </a:p>
        </p:txBody>
      </p:sp>
      <p:sp>
        <p:nvSpPr>
          <p:cNvPr id="3" name="内容占位符 2"/>
          <p:cNvSpPr>
            <a:spLocks noGrp="1"/>
          </p:cNvSpPr>
          <p:nvPr>
            <p:ph idx="1"/>
          </p:nvPr>
        </p:nvSpPr>
        <p:spPr/>
        <p:txBody>
          <a:bodyPr/>
          <a:lstStyle/>
          <a:p>
            <a:r>
              <a:rPr lang="en-US" altLang="zh-CN" dirty="0"/>
              <a:t>EAU </a:t>
            </a:r>
            <a:r>
              <a:rPr lang="zh-CN" altLang="en-US" dirty="0"/>
              <a:t>监控来自每一个反推系统的以下部件的输入信号：</a:t>
            </a:r>
          </a:p>
          <a:p>
            <a:r>
              <a:rPr lang="zh-CN" altLang="en-US" dirty="0"/>
              <a:t>（</a:t>
            </a:r>
            <a:r>
              <a:rPr lang="en-US" altLang="zh-CN" dirty="0"/>
              <a:t>1</a:t>
            </a:r>
            <a:r>
              <a:rPr lang="zh-CN" altLang="en-US" dirty="0"/>
              <a:t>）左右反推移动套筒收进接近传感器</a:t>
            </a:r>
          </a:p>
          <a:p>
            <a:r>
              <a:rPr lang="zh-CN" altLang="en-US" dirty="0"/>
              <a:t>（</a:t>
            </a:r>
            <a:r>
              <a:rPr lang="en-US" altLang="zh-CN" dirty="0"/>
              <a:t>2</a:t>
            </a:r>
            <a:r>
              <a:rPr lang="zh-CN" altLang="en-US" dirty="0"/>
              <a:t>）左右反推移动套筒锁接近传感器</a:t>
            </a:r>
          </a:p>
          <a:p>
            <a:r>
              <a:rPr lang="zh-CN" altLang="en-US" dirty="0"/>
              <a:t>（</a:t>
            </a:r>
            <a:r>
              <a:rPr lang="en-US" altLang="zh-CN" dirty="0"/>
              <a:t>3</a:t>
            </a:r>
            <a:r>
              <a:rPr lang="zh-CN" altLang="en-US" dirty="0"/>
              <a:t>）液压隔离阀（</a:t>
            </a:r>
            <a:r>
              <a:rPr lang="en-US" altLang="zh-CN" dirty="0"/>
              <a:t>HIV</a:t>
            </a:r>
            <a:r>
              <a:rPr lang="zh-CN" altLang="en-US" dirty="0"/>
              <a:t>）位置信号传感器（在反推控制阀组件内）</a:t>
            </a:r>
          </a:p>
          <a:p>
            <a:r>
              <a:rPr lang="zh-CN" altLang="en-US" dirty="0"/>
              <a:t>（</a:t>
            </a:r>
            <a:r>
              <a:rPr lang="en-US" altLang="zh-CN" dirty="0"/>
              <a:t>4</a:t>
            </a:r>
            <a:r>
              <a:rPr lang="zh-CN" altLang="en-US" dirty="0"/>
              <a:t>）方向控制阀（</a:t>
            </a:r>
            <a:r>
              <a:rPr lang="en-US" altLang="zh-CN" dirty="0"/>
              <a:t>DCV</a:t>
            </a:r>
            <a:r>
              <a:rPr lang="zh-CN" altLang="en-US" dirty="0"/>
              <a:t>）位置信号传感器（在反推控制阀组件内）</a:t>
            </a:r>
          </a:p>
          <a:p>
            <a:r>
              <a:rPr lang="zh-CN" altLang="en-US" dirty="0"/>
              <a:t>（</a:t>
            </a:r>
            <a:r>
              <a:rPr lang="en-US" altLang="zh-CN" dirty="0"/>
              <a:t>5</a:t>
            </a:r>
            <a:r>
              <a:rPr lang="zh-CN" altLang="en-US" dirty="0"/>
              <a:t>）两侧同步锁的电压</a:t>
            </a:r>
          </a:p>
          <a:p>
            <a:endParaRPr lang="zh-CN" altLang="en-US" dirty="0"/>
          </a:p>
        </p:txBody>
      </p:sp>
    </p:spTree>
    <p:extLst>
      <p:ext uri="{BB962C8B-B14F-4D97-AF65-F5344CB8AC3E}">
        <p14:creationId xmlns:p14="http://schemas.microsoft.com/office/powerpoint/2010/main" val="4007257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838" y="0"/>
            <a:ext cx="4886325" cy="6858000"/>
          </a:xfrm>
          <a:prstGeom prst="rect">
            <a:avLst/>
          </a:prstGeom>
        </p:spPr>
      </p:pic>
      <p:sp>
        <p:nvSpPr>
          <p:cNvPr id="5" name="圆角矩形 4"/>
          <p:cNvSpPr/>
          <p:nvPr/>
        </p:nvSpPr>
        <p:spPr>
          <a:xfrm>
            <a:off x="5285116" y="759124"/>
            <a:ext cx="1710906" cy="41406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486878" y="115046"/>
            <a:ext cx="2211297"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8791" y="3342021"/>
            <a:ext cx="3088315" cy="3416320"/>
          </a:xfrm>
          <a:prstGeom prst="rect">
            <a:avLst/>
          </a:prstGeom>
          <a:solidFill>
            <a:schemeClr val="bg2"/>
          </a:solidFill>
        </p:spPr>
        <p:txBody>
          <a:bodyPr wrap="square" rtlCol="0">
            <a:spAutoFit/>
          </a:bodyPr>
          <a:lstStyle/>
          <a:p>
            <a:pPr indent="288000"/>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提起反推手柄时，同步锁未能接收到电信号，</a:t>
            </a:r>
            <a:r>
              <a:rPr lang="en-US" altLang="zh-CN" dirty="0">
                <a:latin typeface="方正超粗黑_GBK" panose="03000509000000000000" pitchFamily="65" charset="-122"/>
                <a:ea typeface="方正超粗黑_GBK" panose="03000509000000000000" pitchFamily="65" charset="-122"/>
              </a:rPr>
              <a:t>EAU </a:t>
            </a:r>
            <a:r>
              <a:rPr lang="zh-CN" altLang="en-US" dirty="0">
                <a:latin typeface="方正超粗黑_GBK" panose="03000509000000000000" pitchFamily="65" charset="-122"/>
                <a:ea typeface="方正超粗黑_GBK" panose="03000509000000000000" pitchFamily="65" charset="-122"/>
              </a:rPr>
              <a:t>就认为发生故障</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果故障发生在反推装置展开过程中，则“</a:t>
            </a:r>
            <a:r>
              <a:rPr lang="en-US" altLang="zh-CN" dirty="0">
                <a:latin typeface="方正超粗黑_GBK" panose="03000509000000000000" pitchFamily="65" charset="-122"/>
                <a:ea typeface="方正超粗黑_GBK" panose="03000509000000000000" pitchFamily="65" charset="-122"/>
              </a:rPr>
              <a:t>T/R DEPLOY FAULTS”</a:t>
            </a:r>
            <a:r>
              <a:rPr lang="zh-CN" altLang="en-US" dirty="0">
                <a:latin typeface="方正超粗黑_GBK" panose="03000509000000000000" pitchFamily="65" charset="-122"/>
                <a:ea typeface="方正超粗黑_GBK" panose="03000509000000000000" pitchFamily="65" charset="-122"/>
              </a:rPr>
              <a:t>（反推展开故障）灯会亮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果故障发生在反推装置收进过程中或收进以后，则“</a:t>
            </a:r>
            <a:r>
              <a:rPr lang="en-US" altLang="zh-CN" dirty="0">
                <a:latin typeface="方正超粗黑_GBK" panose="03000509000000000000" pitchFamily="65" charset="-122"/>
                <a:ea typeface="方正超粗黑_GBK" panose="03000509000000000000" pitchFamily="65" charset="-122"/>
              </a:rPr>
              <a:t>T/R STOW FAULTS”</a:t>
            </a:r>
            <a:r>
              <a:rPr lang="zh-CN" altLang="en-US" dirty="0">
                <a:latin typeface="方正超粗黑_GBK" panose="03000509000000000000" pitchFamily="65" charset="-122"/>
                <a:ea typeface="方正超粗黑_GBK" panose="03000509000000000000" pitchFamily="65" charset="-122"/>
              </a:rPr>
              <a:t>（反推收进故障）灯会亮。两个故障灯都是</a:t>
            </a:r>
            <a:r>
              <a:rPr lang="zh-CN" altLang="en-US" dirty="0">
                <a:solidFill>
                  <a:srgbClr val="FF0000"/>
                </a:solidFill>
                <a:latin typeface="方正超粗黑_GBK" panose="03000509000000000000" pitchFamily="65" charset="-122"/>
                <a:ea typeface="方正超粗黑_GBK" panose="03000509000000000000" pitchFamily="65" charset="-122"/>
              </a:rPr>
              <a:t>红色</a:t>
            </a:r>
            <a:r>
              <a:rPr lang="zh-CN" altLang="en-US" dirty="0">
                <a:latin typeface="方正超粗黑_GBK" panose="03000509000000000000" pitchFamily="65" charset="-122"/>
                <a:ea typeface="方正超粗黑_GBK" panose="03000509000000000000" pitchFamily="65" charset="-122"/>
              </a:rPr>
              <a:t>的。</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7252565" y="785003"/>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2380891" y="966158"/>
            <a:ext cx="2904225"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15424" y="803860"/>
            <a:ext cx="158969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反推收进故障</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115424" y="1600092"/>
            <a:ext cx="158969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反推展开故障</a:t>
            </a:r>
            <a:endParaRPr lang="zh-CN" altLang="en-US" dirty="0">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4" idx="3"/>
            <a:endCxn id="16" idx="1"/>
          </p:cNvCxnSpPr>
          <p:nvPr/>
        </p:nvCxnSpPr>
        <p:spPr>
          <a:xfrm>
            <a:off x="2705123" y="1784758"/>
            <a:ext cx="2480789" cy="849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5185912" y="1600092"/>
            <a:ext cx="1905001" cy="53925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95821" y="814090"/>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77978" y="1602953"/>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99081" y="1615132"/>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701708" y="1615132"/>
            <a:ext cx="3088315" cy="2031325"/>
          </a:xfrm>
          <a:prstGeom prst="rect">
            <a:avLst/>
          </a:prstGeom>
          <a:solidFill>
            <a:schemeClr val="bg2"/>
          </a:solidFill>
        </p:spPr>
        <p:txBody>
          <a:bodyPr wrap="square" rtlCol="0">
            <a:spAutoFit/>
          </a:bodyPr>
          <a:lstStyle/>
          <a:p>
            <a:pPr indent="288000"/>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针对反推系统的每一个部件的输入都有相应的指示灯</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果某一个部件失效，则完成自测试后，相应的指示灯会继续保持点亮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这</a:t>
            </a:r>
            <a:r>
              <a:rPr lang="zh-CN" altLang="en-US" dirty="0">
                <a:latin typeface="方正超粗黑_GBK" panose="03000509000000000000" pitchFamily="65" charset="-122"/>
                <a:ea typeface="方正超粗黑_GBK" panose="03000509000000000000" pitchFamily="65" charset="-122"/>
              </a:rPr>
              <a:t>些灯都是</a:t>
            </a:r>
            <a:r>
              <a:rPr lang="zh-CN" altLang="en-US" dirty="0">
                <a:solidFill>
                  <a:srgbClr val="FF0000"/>
                </a:solidFill>
                <a:latin typeface="方正超粗黑_GBK" panose="03000509000000000000" pitchFamily="65" charset="-122"/>
                <a:ea typeface="方正超粗黑_GBK" panose="03000509000000000000" pitchFamily="65" charset="-122"/>
              </a:rPr>
              <a:t>红色</a:t>
            </a:r>
            <a:r>
              <a:rPr lang="zh-CN" altLang="en-US" dirty="0">
                <a:latin typeface="方正超粗黑_GBK" panose="03000509000000000000" pitchFamily="65" charset="-122"/>
                <a:ea typeface="方正超粗黑_GBK" panose="03000509000000000000" pitchFamily="65" charset="-122"/>
              </a:rPr>
              <a:t>的。</a:t>
            </a:r>
            <a:endParaRPr lang="zh-CN" altLang="en-US" dirty="0">
              <a:latin typeface="方正超粗黑_GBK" panose="03000509000000000000" pitchFamily="65" charset="-122"/>
              <a:ea typeface="方正超粗黑_GBK" panose="03000509000000000000" pitchFamily="65" charset="-122"/>
            </a:endParaRPr>
          </a:p>
        </p:txBody>
      </p:sp>
      <p:sp>
        <p:nvSpPr>
          <p:cNvPr id="21" name="椭圆 20"/>
          <p:cNvSpPr/>
          <p:nvPr/>
        </p:nvSpPr>
        <p:spPr>
          <a:xfrm>
            <a:off x="4787195" y="2419992"/>
            <a:ext cx="224286" cy="22428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34554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42641"/>
          <a:stretch/>
        </p:blipFill>
        <p:spPr>
          <a:xfrm>
            <a:off x="155272" y="0"/>
            <a:ext cx="4917057" cy="6858000"/>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42781"/>
          <a:stretch/>
        </p:blipFill>
        <p:spPr>
          <a:xfrm>
            <a:off x="6906816" y="8147"/>
            <a:ext cx="4894204"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286422" y="5865962"/>
            <a:ext cx="420399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r>
              <a:rPr lang="zh-CN" altLang="en-US" sz="5400" dirty="0" smtClean="0">
                <a:solidFill>
                  <a:srgbClr val="FF0000"/>
                </a:solidFill>
                <a:latin typeface="方正超粗黑_GBK" panose="03000509000000000000" pitchFamily="65" charset="-122"/>
                <a:ea typeface="方正超粗黑_GBK" panose="03000509000000000000" pitchFamily="65" charset="-122"/>
              </a:rPr>
              <a:t>测试</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072329" y="-17253"/>
            <a:ext cx="2406773" cy="4247317"/>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）按</a:t>
            </a:r>
            <a:r>
              <a:rPr lang="zh-CN" altLang="en-US" dirty="0">
                <a:solidFill>
                  <a:srgbClr val="FF0000"/>
                </a:solidFill>
                <a:latin typeface="方正超粗黑_GBK" panose="03000509000000000000" pitchFamily="65" charset="-122"/>
                <a:ea typeface="方正超粗黑_GBK" panose="03000509000000000000" pitchFamily="65" charset="-122"/>
              </a:rPr>
              <a:t>压并保持“</a:t>
            </a:r>
            <a:r>
              <a:rPr lang="en-US" altLang="zh-CN" dirty="0">
                <a:solidFill>
                  <a:srgbClr val="FF0000"/>
                </a:solidFill>
                <a:latin typeface="方正超粗黑_GBK" panose="03000509000000000000" pitchFamily="65" charset="-122"/>
                <a:ea typeface="方正超粗黑_GBK" panose="03000509000000000000" pitchFamily="65" charset="-122"/>
              </a:rPr>
              <a:t>T/R DEPLOY FAULTS”</a:t>
            </a:r>
            <a:r>
              <a:rPr lang="zh-CN" altLang="en-US" dirty="0">
                <a:solidFill>
                  <a:srgbClr val="FF0000"/>
                </a:solidFill>
                <a:latin typeface="方正超粗黑_GBK" panose="03000509000000000000" pitchFamily="65" charset="-122"/>
                <a:ea typeface="方正超粗黑_GBK" panose="03000509000000000000" pitchFamily="65" charset="-122"/>
              </a:rPr>
              <a:t>按钮（电门</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）所有的指示灯会</a:t>
            </a:r>
            <a:r>
              <a:rPr lang="zh-CN" altLang="en-US" dirty="0" smtClean="0">
                <a:solidFill>
                  <a:srgbClr val="FF0000"/>
                </a:solidFill>
                <a:latin typeface="方正超粗黑_GBK" panose="03000509000000000000" pitchFamily="65" charset="-122"/>
                <a:ea typeface="方正超粗黑_GBK" panose="03000509000000000000" pitchFamily="65" charset="-122"/>
              </a:rPr>
              <a:t>亮</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a:solidFill>
                  <a:srgbClr val="FF0000"/>
                </a:solidFill>
                <a:latin typeface="方正超粗黑_GBK" panose="03000509000000000000" pitchFamily="65" charset="-122"/>
                <a:ea typeface="方正超粗黑_GBK" panose="03000509000000000000" pitchFamily="65" charset="-122"/>
              </a:rPr>
              <a:t>）保持亮的灯表示存在故</a:t>
            </a:r>
            <a:r>
              <a:rPr lang="zh-CN" altLang="en-US" dirty="0" smtClean="0">
                <a:solidFill>
                  <a:srgbClr val="FF0000"/>
                </a:solidFill>
                <a:latin typeface="方正超粗黑_GBK" panose="03000509000000000000" pitchFamily="65" charset="-122"/>
                <a:ea typeface="方正超粗黑_GBK" panose="03000509000000000000" pitchFamily="65" charset="-122"/>
              </a:rPr>
              <a:t>障</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）无故障，则绿色的“</a:t>
            </a:r>
            <a:r>
              <a:rPr lang="en-US" altLang="zh-CN" dirty="0">
                <a:solidFill>
                  <a:srgbClr val="FF0000"/>
                </a:solidFill>
                <a:latin typeface="方正超粗黑_GBK" panose="03000509000000000000" pitchFamily="65" charset="-122"/>
                <a:ea typeface="方正超粗黑_GBK" panose="03000509000000000000" pitchFamily="65" charset="-122"/>
              </a:rPr>
              <a:t>NO FAULTS DETECTED”</a:t>
            </a:r>
            <a:r>
              <a:rPr lang="zh-CN" altLang="en-US" dirty="0">
                <a:solidFill>
                  <a:srgbClr val="FF0000"/>
                </a:solidFill>
                <a:latin typeface="方正超粗黑_GBK" panose="03000509000000000000" pitchFamily="65" charset="-122"/>
                <a:ea typeface="方正超粗黑_GBK" panose="03000509000000000000" pitchFamily="65" charset="-122"/>
              </a:rPr>
              <a:t>（检测无故障）灯会</a:t>
            </a:r>
            <a:r>
              <a:rPr lang="zh-CN" altLang="en-US" dirty="0" smtClean="0">
                <a:solidFill>
                  <a:srgbClr val="FF0000"/>
                </a:solidFill>
                <a:latin typeface="方正超粗黑_GBK" panose="03000509000000000000" pitchFamily="65" charset="-122"/>
                <a:ea typeface="方正超粗黑_GBK" panose="03000509000000000000" pitchFamily="65" charset="-122"/>
              </a:rPr>
              <a:t>亮</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5</a:t>
            </a:r>
            <a:r>
              <a:rPr lang="zh-CN" altLang="en-US" dirty="0">
                <a:solidFill>
                  <a:srgbClr val="FF0000"/>
                </a:solidFill>
                <a:latin typeface="方正超粗黑_GBK" panose="03000509000000000000" pitchFamily="65" charset="-122"/>
                <a:ea typeface="方正超粗黑_GBK" panose="03000509000000000000" pitchFamily="65" charset="-122"/>
              </a:rPr>
              <a:t>）释放测试按</a:t>
            </a:r>
            <a:r>
              <a:rPr lang="zh-CN" altLang="en-US" dirty="0" smtClean="0">
                <a:solidFill>
                  <a:srgbClr val="FF0000"/>
                </a:solidFill>
                <a:latin typeface="方正超粗黑_GBK" panose="03000509000000000000" pitchFamily="65" charset="-122"/>
                <a:ea typeface="方正超粗黑_GBK" panose="03000509000000000000" pitchFamily="65" charset="-122"/>
              </a:rPr>
              <a:t>钮</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6</a:t>
            </a:r>
            <a:r>
              <a:rPr lang="zh-CN" altLang="en-US" dirty="0">
                <a:solidFill>
                  <a:srgbClr val="FF0000"/>
                </a:solidFill>
                <a:latin typeface="方正超粗黑_GBK" panose="03000509000000000000" pitchFamily="65" charset="-122"/>
                <a:ea typeface="方正超粗黑_GBK" panose="03000509000000000000" pitchFamily="65" charset="-122"/>
              </a:rPr>
              <a:t>）显示存在故障的保持亮的灯熄灭</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4011283" y="2363638"/>
            <a:ext cx="1173192" cy="16788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448907" y="1828800"/>
            <a:ext cx="3109825" cy="19885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433119" y="1826917"/>
            <a:ext cx="3155808" cy="30428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682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838" y="0"/>
            <a:ext cx="4886325" cy="6858000"/>
          </a:xfrm>
          <a:prstGeom prst="rect">
            <a:avLst/>
          </a:prstGeom>
        </p:spPr>
      </p:pic>
      <p:sp>
        <p:nvSpPr>
          <p:cNvPr id="5" name="圆角矩形 4"/>
          <p:cNvSpPr/>
          <p:nvPr/>
        </p:nvSpPr>
        <p:spPr>
          <a:xfrm>
            <a:off x="5285116" y="759124"/>
            <a:ext cx="1710906" cy="41406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486878" y="115046"/>
            <a:ext cx="2211297" cy="1754326"/>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p>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BITE</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7252565" y="785003"/>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2380891" y="966158"/>
            <a:ext cx="2904225"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15424" y="803860"/>
            <a:ext cx="158969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反推收进故障</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115424" y="1600092"/>
            <a:ext cx="158969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反推展开故障</a:t>
            </a:r>
            <a:endParaRPr lang="zh-CN" altLang="en-US" dirty="0">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4" idx="3"/>
            <a:endCxn id="16" idx="1"/>
          </p:cNvCxnSpPr>
          <p:nvPr/>
        </p:nvCxnSpPr>
        <p:spPr>
          <a:xfrm>
            <a:off x="2705123" y="1784758"/>
            <a:ext cx="2480789" cy="849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5185912" y="1600092"/>
            <a:ext cx="1905001" cy="53925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95821" y="814090"/>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77978" y="1602953"/>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99081" y="1615132"/>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72942" y="3958315"/>
            <a:ext cx="2803585" cy="2585323"/>
          </a:xfrm>
          <a:prstGeom prst="rect">
            <a:avLst/>
          </a:prstGeom>
          <a:solidFill>
            <a:schemeClr val="bg2"/>
          </a:solidFill>
        </p:spPr>
        <p:txBody>
          <a:bodyPr wrap="square" rtlCol="0">
            <a:spAutoFit/>
          </a:bodyPr>
          <a:lstStyle/>
          <a:p>
            <a:pPr indent="288000"/>
            <a:r>
              <a:rPr lang="zh-CN" altLang="en-US" dirty="0">
                <a:latin typeface="方正超粗黑_GBK" panose="03000509000000000000" pitchFamily="65" charset="-122"/>
                <a:ea typeface="方正超粗黑_GBK" panose="03000509000000000000" pitchFamily="65" charset="-122"/>
              </a:rPr>
              <a:t>可以使用“</a:t>
            </a:r>
            <a:r>
              <a:rPr lang="en-US" altLang="zh-CN" dirty="0">
                <a:latin typeface="方正超粗黑_GBK" panose="03000509000000000000" pitchFamily="65" charset="-122"/>
                <a:ea typeface="方正超粗黑_GBK" panose="03000509000000000000" pitchFamily="65" charset="-122"/>
              </a:rPr>
              <a:t>FAULTS RESET”</a:t>
            </a:r>
            <a:r>
              <a:rPr lang="zh-CN" altLang="en-US" dirty="0">
                <a:latin typeface="方正超粗黑_GBK" panose="03000509000000000000" pitchFamily="65" charset="-122"/>
                <a:ea typeface="方正超粗黑_GBK" panose="03000509000000000000" pitchFamily="65" charset="-122"/>
              </a:rPr>
              <a:t>（故障复位）按钮来消除</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的故障记录</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展</a:t>
            </a:r>
            <a:r>
              <a:rPr lang="zh-CN" altLang="en-US" dirty="0">
                <a:latin typeface="方正超粗黑_GBK" panose="03000509000000000000" pitchFamily="65" charset="-122"/>
                <a:ea typeface="方正超粗黑_GBK" panose="03000509000000000000" pitchFamily="65" charset="-122"/>
              </a:rPr>
              <a:t>开故障只能在反推装置展开的情况下进行消除</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288000"/>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反推无故障存在时，收放反推装置</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次也能消除</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故障记录信</a:t>
            </a:r>
            <a:r>
              <a:rPr lang="zh-CN" altLang="en-US" dirty="0" smtClean="0">
                <a:latin typeface="方正超粗黑_GBK" panose="03000509000000000000" pitchFamily="65" charset="-122"/>
                <a:ea typeface="方正超粗黑_GBK" panose="03000509000000000000" pitchFamily="65" charset="-122"/>
              </a:rPr>
              <a:t>息</a:t>
            </a:r>
            <a:endParaRPr lang="zh-CN" altLang="en-US" dirty="0">
              <a:latin typeface="方正超粗黑_GBK" panose="03000509000000000000" pitchFamily="65" charset="-122"/>
              <a:ea typeface="方正超粗黑_GBK" panose="03000509000000000000" pitchFamily="65" charset="-122"/>
            </a:endParaRPr>
          </a:p>
        </p:txBody>
      </p:sp>
      <p:sp>
        <p:nvSpPr>
          <p:cNvPr id="21" name="椭圆 20"/>
          <p:cNvSpPr/>
          <p:nvPr/>
        </p:nvSpPr>
        <p:spPr>
          <a:xfrm>
            <a:off x="4787195" y="2419992"/>
            <a:ext cx="224286" cy="22428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a:off x="3179428" y="5254829"/>
            <a:ext cx="1651611" cy="9539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179428" y="5242650"/>
            <a:ext cx="4322836" cy="7763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807617" y="6571423"/>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292943" y="6543638"/>
            <a:ext cx="224286" cy="22428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317284" y="4921652"/>
            <a:ext cx="2267991" cy="923330"/>
          </a:xfrm>
          <a:prstGeom prst="rect">
            <a:avLst/>
          </a:prstGeom>
          <a:solidFill>
            <a:schemeClr val="bg2"/>
          </a:solidFill>
        </p:spPr>
        <p:txBody>
          <a:bodyPr wrap="square" rtlCol="0">
            <a:spAutoFit/>
          </a:bodyPr>
          <a:lstStyle/>
          <a:p>
            <a:pPr indent="288000"/>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EAU FAULT”</a:t>
            </a:r>
            <a:r>
              <a:rPr lang="zh-CN" altLang="en-US" dirty="0">
                <a:latin typeface="方正超粗黑_GBK" panose="03000509000000000000" pitchFamily="65" charset="-122"/>
                <a:ea typeface="方正超粗黑_GBK" panose="03000509000000000000" pitchFamily="65" charset="-122"/>
              </a:rPr>
              <a:t>灯亮表示</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本身存在内部故障。</a:t>
            </a:r>
            <a:endParaRPr lang="zh-CN" altLang="en-US" dirty="0">
              <a:latin typeface="方正超粗黑_GBK" panose="03000509000000000000" pitchFamily="65" charset="-122"/>
              <a:ea typeface="方正超粗黑_GBK" panose="03000509000000000000" pitchFamily="65" charset="-122"/>
            </a:endParaRPr>
          </a:p>
        </p:txBody>
      </p:sp>
      <p:cxnSp>
        <p:nvCxnSpPr>
          <p:cNvPr id="28" name="直接箭头连接符 27"/>
          <p:cNvCxnSpPr>
            <a:stCxn id="27" idx="1"/>
            <a:endCxn id="26" idx="7"/>
          </p:cNvCxnSpPr>
          <p:nvPr/>
        </p:nvCxnSpPr>
        <p:spPr>
          <a:xfrm flipH="1">
            <a:off x="7484383" y="5383317"/>
            <a:ext cx="1832901" cy="11931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422631" y="2321112"/>
            <a:ext cx="2339789" cy="646331"/>
          </a:xfrm>
          <a:prstGeom prst="rect">
            <a:avLst/>
          </a:prstGeom>
          <a:solidFill>
            <a:schemeClr val="bg2"/>
          </a:solidFill>
        </p:spPr>
        <p:txBody>
          <a:bodyPr wrap="square" rtlCol="0">
            <a:spAutoFit/>
          </a:bodyPr>
          <a:lstStyle/>
          <a:p>
            <a:pPr indent="288000"/>
            <a:r>
              <a:rPr lang="en-US" altLang="zh-CN" dirty="0" smtClean="0">
                <a:latin typeface="方正超粗黑_GBK" panose="03000509000000000000" pitchFamily="65" charset="-122"/>
                <a:ea typeface="方正超粗黑_GBK" panose="03000509000000000000" pitchFamily="65" charset="-122"/>
              </a:rPr>
              <a:t>BITE</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Built In Test Equipment </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67604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反推指示系统</a:t>
            </a:r>
          </a:p>
        </p:txBody>
      </p:sp>
      <p:sp>
        <p:nvSpPr>
          <p:cNvPr id="3" name="内容占位符 2"/>
          <p:cNvSpPr>
            <a:spLocks noGrp="1"/>
          </p:cNvSpPr>
          <p:nvPr>
            <p:ph idx="1"/>
          </p:nvPr>
        </p:nvSpPr>
        <p:spPr/>
        <p:txBody>
          <a:bodyPr/>
          <a:lstStyle/>
          <a:p>
            <a:r>
              <a:rPr lang="zh-CN" altLang="en-US" dirty="0"/>
              <a:t>反推指示系统在驾驶舱提供下列指示数据</a:t>
            </a:r>
          </a:p>
          <a:p>
            <a:r>
              <a:rPr lang="en-US" altLang="zh-CN" dirty="0"/>
              <a:t>(1)</a:t>
            </a:r>
            <a:r>
              <a:rPr lang="zh-CN" altLang="en-US" dirty="0"/>
              <a:t>在</a:t>
            </a:r>
            <a:r>
              <a:rPr lang="en-US" altLang="zh-CN" dirty="0"/>
              <a:t>CDS</a:t>
            </a:r>
            <a:r>
              <a:rPr lang="zh-CN" altLang="en-US" dirty="0"/>
              <a:t>上显示</a:t>
            </a:r>
            <a:r>
              <a:rPr lang="en-US" altLang="zh-CN" dirty="0"/>
              <a:t>REV(</a:t>
            </a:r>
            <a:r>
              <a:rPr lang="zh-CN" altLang="en-US" dirty="0"/>
              <a:t>反推</a:t>
            </a:r>
            <a:r>
              <a:rPr lang="en-US" altLang="zh-CN" dirty="0"/>
              <a:t>)</a:t>
            </a:r>
            <a:r>
              <a:rPr lang="zh-CN" altLang="en-US" dirty="0"/>
              <a:t>信息</a:t>
            </a:r>
          </a:p>
          <a:p>
            <a:r>
              <a:rPr lang="en-US" altLang="zh-CN" dirty="0"/>
              <a:t>(2)REVERSER</a:t>
            </a:r>
            <a:r>
              <a:rPr lang="zh-CN" altLang="en-US" dirty="0"/>
              <a:t>（反推）灯（</a:t>
            </a:r>
            <a:r>
              <a:rPr lang="en-US" altLang="zh-CN" dirty="0"/>
              <a:t>P5</a:t>
            </a:r>
            <a:r>
              <a:rPr lang="zh-CN" altLang="en-US" dirty="0"/>
              <a:t>后板）</a:t>
            </a:r>
          </a:p>
          <a:p>
            <a:r>
              <a:rPr lang="en-US" altLang="zh-CN" dirty="0"/>
              <a:t>(3)LVDT</a:t>
            </a:r>
            <a:r>
              <a:rPr lang="zh-CN" altLang="en-US" dirty="0"/>
              <a:t>的实时数据和故障数据到</a:t>
            </a:r>
            <a:r>
              <a:rPr lang="en-US" altLang="zh-CN" dirty="0"/>
              <a:t>CDU</a:t>
            </a:r>
            <a:r>
              <a:rPr lang="zh-CN" altLang="en-US" dirty="0"/>
              <a:t>（控制显示组件）</a:t>
            </a:r>
          </a:p>
          <a:p>
            <a:r>
              <a:rPr lang="en-US" altLang="zh-CN" dirty="0"/>
              <a:t>(4)ENGINE CONTROL(</a:t>
            </a:r>
            <a:r>
              <a:rPr lang="zh-CN" altLang="en-US" dirty="0"/>
              <a:t>发动机控制</a:t>
            </a:r>
            <a:r>
              <a:rPr lang="en-US" altLang="zh-CN" dirty="0"/>
              <a:t>)</a:t>
            </a:r>
            <a:r>
              <a:rPr lang="zh-CN" altLang="en-US" dirty="0"/>
              <a:t>灯（</a:t>
            </a:r>
            <a:r>
              <a:rPr lang="en-US" altLang="zh-CN" dirty="0"/>
              <a:t>P5</a:t>
            </a:r>
            <a:r>
              <a:rPr lang="zh-CN" altLang="en-US" dirty="0"/>
              <a:t>后板）</a:t>
            </a:r>
          </a:p>
          <a:p>
            <a:endParaRPr lang="zh-CN" altLang="en-US" dirty="0"/>
          </a:p>
        </p:txBody>
      </p:sp>
    </p:spTree>
    <p:extLst>
      <p:ext uri="{BB962C8B-B14F-4D97-AF65-F5344CB8AC3E}">
        <p14:creationId xmlns:p14="http://schemas.microsoft.com/office/powerpoint/2010/main" val="229001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050" y="571500"/>
            <a:ext cx="12153900" cy="5715000"/>
          </a:xfrm>
          <a:prstGeom prst="rect">
            <a:avLst/>
          </a:prstGeom>
        </p:spPr>
      </p:pic>
      <p:sp>
        <p:nvSpPr>
          <p:cNvPr id="5" name="圆角矩形 4"/>
          <p:cNvSpPr/>
          <p:nvPr/>
        </p:nvSpPr>
        <p:spPr>
          <a:xfrm>
            <a:off x="3648973" y="571500"/>
            <a:ext cx="1078302" cy="44385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074988" y="92029"/>
            <a:ext cx="300492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圆角矩形 7"/>
          <p:cNvSpPr/>
          <p:nvPr/>
        </p:nvSpPr>
        <p:spPr>
          <a:xfrm>
            <a:off x="5822829" y="1425515"/>
            <a:ext cx="828137" cy="44385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936965" y="1891342"/>
            <a:ext cx="828137" cy="44385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17056" y="31644"/>
            <a:ext cx="3795624" cy="120032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发</a:t>
            </a:r>
            <a:r>
              <a:rPr lang="zh-CN" altLang="en-US" dirty="0">
                <a:latin typeface="方正超粗黑_GBK" panose="03000509000000000000" pitchFamily="65" charset="-122"/>
                <a:ea typeface="方正超粗黑_GBK" panose="03000509000000000000" pitchFamily="65" charset="-122"/>
              </a:rPr>
              <a:t>动机排气尾锥主要包括</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前</a:t>
            </a:r>
            <a:r>
              <a:rPr lang="zh-CN" altLang="en-US" dirty="0">
                <a:solidFill>
                  <a:srgbClr val="FF0000"/>
                </a:solidFill>
                <a:latin typeface="方正超粗黑_GBK" panose="03000509000000000000" pitchFamily="65" charset="-122"/>
                <a:ea typeface="方正超粗黑_GBK" panose="03000509000000000000" pitchFamily="65" charset="-122"/>
              </a:rPr>
              <a:t>尾锥</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后尾锥</a:t>
            </a:r>
            <a:r>
              <a:rPr lang="zh-CN" altLang="en-US" dirty="0">
                <a:latin typeface="方正超粗黑_GBK" panose="03000509000000000000" pitchFamily="65" charset="-122"/>
                <a:ea typeface="方正超粗黑_GBK" panose="03000509000000000000" pitchFamily="65" charset="-122"/>
              </a:rPr>
              <a:t>。后尾锥通过螺栓连接在前尾锥上，而前尾锥同样通过螺栓安装在发动机涡轮框架上</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8117455" y="5035268"/>
            <a:ext cx="3562712" cy="1477328"/>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尾</a:t>
            </a:r>
            <a:r>
              <a:rPr lang="zh-CN" altLang="en-US" dirty="0">
                <a:latin typeface="方正超粗黑_GBK" panose="03000509000000000000" pitchFamily="65" charset="-122"/>
                <a:ea typeface="方正超粗黑_GBK" panose="03000509000000000000" pitchFamily="65" charset="-122"/>
              </a:rPr>
              <a:t>锥位于发动机涡轮框架后部，需完成以下工作后才能接近：</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）将风扇整流罩打开至全开位</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）打开反推整流罩（半环）</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）拆除发动机排气管</a:t>
            </a:r>
          </a:p>
        </p:txBody>
      </p:sp>
      <p:sp>
        <p:nvSpPr>
          <p:cNvPr id="28" name="文本框 27"/>
          <p:cNvSpPr txBox="1"/>
          <p:nvPr/>
        </p:nvSpPr>
        <p:spPr>
          <a:xfrm>
            <a:off x="112141" y="4457647"/>
            <a:ext cx="2932984" cy="2308324"/>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在拆下前尾锥之前，必须先拆下发动机排气管和后尾锥</a:t>
            </a:r>
            <a:r>
              <a:rPr lang="zh-CN" altLang="en-US" dirty="0">
                <a:latin typeface="方正超粗黑_GBK" panose="03000509000000000000" pitchFamily="65" charset="-122"/>
                <a:ea typeface="方正超粗黑_GBK" panose="03000509000000000000" pitchFamily="65" charset="-122"/>
              </a:rPr>
              <a:t>。</a:t>
            </a:r>
          </a:p>
          <a:p>
            <a:r>
              <a:rPr lang="zh-CN" altLang="en-US" dirty="0">
                <a:latin typeface="方正超粗黑_GBK" panose="03000509000000000000" pitchFamily="65" charset="-122"/>
                <a:ea typeface="方正超粗黑_GBK" panose="03000509000000000000" pitchFamily="65" charset="-122"/>
              </a:rPr>
              <a:t>在前尾锥前部</a:t>
            </a:r>
            <a:r>
              <a:rPr lang="en-US" altLang="zh-CN" dirty="0">
                <a:latin typeface="方正超粗黑_GBK" panose="03000509000000000000" pitchFamily="65" charset="-122"/>
                <a:ea typeface="方正超粗黑_GBK" panose="03000509000000000000" pitchFamily="65" charset="-122"/>
              </a:rPr>
              <a:t>12:00 </a:t>
            </a:r>
            <a:r>
              <a:rPr lang="zh-CN" altLang="en-US" dirty="0">
                <a:latin typeface="方正超粗黑_GBK" panose="03000509000000000000" pitchFamily="65" charset="-122"/>
                <a:ea typeface="方正超粗黑_GBK" panose="03000509000000000000" pitchFamily="65" charset="-122"/>
              </a:rPr>
              <a:t>位置有一个定位销可以帮助维护人员安装前尾锥；在后尾锥前部</a:t>
            </a:r>
            <a:r>
              <a:rPr lang="en-US" altLang="zh-CN" dirty="0">
                <a:latin typeface="方正超粗黑_GBK" panose="03000509000000000000" pitchFamily="65" charset="-122"/>
                <a:ea typeface="方正超粗黑_GBK" panose="03000509000000000000" pitchFamily="65" charset="-122"/>
              </a:rPr>
              <a:t>12:00 </a:t>
            </a:r>
            <a:r>
              <a:rPr lang="zh-CN" altLang="en-US" dirty="0">
                <a:latin typeface="方正超粗黑_GBK" panose="03000509000000000000" pitchFamily="65" charset="-122"/>
                <a:ea typeface="方正超粗黑_GBK" panose="03000509000000000000" pitchFamily="65" charset="-122"/>
              </a:rPr>
              <a:t>位置有一个定位槽可以帮助维护人员来安装后尾锥。</a:t>
            </a:r>
          </a:p>
        </p:txBody>
      </p:sp>
    </p:spTree>
    <p:extLst>
      <p:ext uri="{BB962C8B-B14F-4D97-AF65-F5344CB8AC3E}">
        <p14:creationId xmlns:p14="http://schemas.microsoft.com/office/powerpoint/2010/main" val="14792750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2047" y="0"/>
            <a:ext cx="10614392" cy="6858000"/>
          </a:xfrm>
          <a:prstGeom prst="rect">
            <a:avLst/>
          </a:prstGeom>
        </p:spPr>
      </p:pic>
      <p:sp>
        <p:nvSpPr>
          <p:cNvPr id="5" name="圆角矩形 4"/>
          <p:cNvSpPr/>
          <p:nvPr/>
        </p:nvSpPr>
        <p:spPr>
          <a:xfrm>
            <a:off x="4390845" y="4542663"/>
            <a:ext cx="1061049" cy="17028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687" y="1225532"/>
            <a:ext cx="1015663" cy="440693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反推指示系统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972638" y="96011"/>
            <a:ext cx="2230420"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的实时数据和故障数据到</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（控制显示组件</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10519913" y="595804"/>
            <a:ext cx="1505310" cy="23889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775587" y="4590372"/>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313583" y="5716383"/>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834777" y="5065363"/>
            <a:ext cx="388189" cy="38653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8040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8612" y="66675"/>
            <a:ext cx="11534775" cy="6724650"/>
          </a:xfrm>
          <a:prstGeom prst="rect">
            <a:avLst/>
          </a:prstGeom>
        </p:spPr>
      </p:pic>
      <p:sp>
        <p:nvSpPr>
          <p:cNvPr id="5" name="圆角矩形 4"/>
          <p:cNvSpPr/>
          <p:nvPr/>
        </p:nvSpPr>
        <p:spPr>
          <a:xfrm>
            <a:off x="1759788" y="4568543"/>
            <a:ext cx="414069" cy="29675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771736" y="3105358"/>
            <a:ext cx="304806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反推指示</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543922" y="668872"/>
            <a:ext cx="1104153"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P5</a:t>
            </a:r>
            <a:r>
              <a:rPr lang="zh-CN" altLang="en-US" dirty="0" smtClean="0">
                <a:solidFill>
                  <a:srgbClr val="FF0000"/>
                </a:solidFill>
                <a:latin typeface="方正超粗黑_GBK" panose="03000509000000000000" pitchFamily="65" charset="-122"/>
                <a:ea typeface="方正超粗黑_GBK" panose="03000509000000000000" pitchFamily="65" charset="-122"/>
              </a:rPr>
              <a:t>后板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6883878" y="4780278"/>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5676181" y="297265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096881" y="4577170"/>
            <a:ext cx="414069" cy="29675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238225" y="5957395"/>
            <a:ext cx="793631" cy="47791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722632" y="5957395"/>
            <a:ext cx="793631" cy="47791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652294" y="5171051"/>
            <a:ext cx="750498" cy="43032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0368949" y="5171051"/>
            <a:ext cx="750498" cy="43032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37047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反推指示</a:t>
            </a:r>
          </a:p>
        </p:txBody>
      </p:sp>
      <p:sp>
        <p:nvSpPr>
          <p:cNvPr id="3" name="内容占位符 2"/>
          <p:cNvSpPr>
            <a:spLocks noGrp="1"/>
          </p:cNvSpPr>
          <p:nvPr>
            <p:ph idx="1"/>
          </p:nvPr>
        </p:nvSpPr>
        <p:spPr/>
        <p:txBody>
          <a:bodyPr/>
          <a:lstStyle/>
          <a:p>
            <a:r>
              <a:rPr lang="zh-CN" altLang="en-US" dirty="0"/>
              <a:t>反推指示系统向</a:t>
            </a:r>
            <a:r>
              <a:rPr lang="en-US" altLang="zh-CN" dirty="0"/>
              <a:t>CDS</a:t>
            </a:r>
            <a:r>
              <a:rPr lang="zh-CN" altLang="en-US" dirty="0"/>
              <a:t>提供反推移动套筒位置数据</a:t>
            </a:r>
            <a:r>
              <a:rPr lang="zh-CN" altLang="en-US" dirty="0" smtClean="0"/>
              <a:t>。</a:t>
            </a:r>
            <a:endParaRPr lang="en-US" altLang="zh-CN" dirty="0" smtClean="0"/>
          </a:p>
          <a:p>
            <a:r>
              <a:rPr lang="en-US" altLang="zh-CN" dirty="0" smtClean="0"/>
              <a:t>REV</a:t>
            </a:r>
            <a:r>
              <a:rPr lang="zh-CN" altLang="en-US" dirty="0"/>
              <a:t>信息显示作为移动套筒位置的指示</a:t>
            </a:r>
            <a:r>
              <a:rPr lang="zh-CN" altLang="en-US" dirty="0" smtClean="0"/>
              <a:t>。</a:t>
            </a:r>
            <a:endParaRPr lang="en-US" altLang="zh-CN" dirty="0" smtClean="0"/>
          </a:p>
          <a:p>
            <a:r>
              <a:rPr lang="zh-CN" altLang="en-US" dirty="0" smtClean="0"/>
              <a:t>反</a:t>
            </a:r>
            <a:r>
              <a:rPr lang="zh-CN" altLang="en-US" dirty="0"/>
              <a:t>推指示系统使用“</a:t>
            </a:r>
            <a:r>
              <a:rPr lang="en-US" altLang="zh-CN" dirty="0"/>
              <a:t>REVERSER”</a:t>
            </a:r>
            <a:r>
              <a:rPr lang="zh-CN" altLang="en-US" dirty="0"/>
              <a:t>灯来表示反推控制系统部件失效</a:t>
            </a:r>
            <a:r>
              <a:rPr lang="zh-CN" altLang="en-US" dirty="0" smtClean="0"/>
              <a:t>。</a:t>
            </a:r>
            <a:endParaRPr lang="en-US" altLang="zh-CN" dirty="0" smtClean="0"/>
          </a:p>
          <a:p>
            <a:r>
              <a:rPr lang="zh-CN" altLang="en-US" dirty="0" smtClean="0"/>
              <a:t>反</a:t>
            </a:r>
            <a:r>
              <a:rPr lang="zh-CN" altLang="en-US" dirty="0"/>
              <a:t>推指示系统也可以通过“</a:t>
            </a:r>
            <a:r>
              <a:rPr lang="en-US" altLang="zh-CN" dirty="0"/>
              <a:t>ENGINE CONTROL”</a:t>
            </a:r>
            <a:r>
              <a:rPr lang="zh-CN" altLang="en-US" dirty="0"/>
              <a:t>灯来表示反推指示系统部件失效</a:t>
            </a:r>
            <a:r>
              <a:rPr lang="zh-CN" altLang="en-US" dirty="0" smtClean="0"/>
              <a:t>。</a:t>
            </a:r>
            <a:endParaRPr lang="en-US" altLang="zh-CN" dirty="0" smtClean="0"/>
          </a:p>
          <a:p>
            <a:r>
              <a:rPr lang="zh-CN" altLang="en-US" dirty="0" smtClean="0"/>
              <a:t>可</a:t>
            </a:r>
            <a:r>
              <a:rPr lang="zh-CN" altLang="en-US" dirty="0"/>
              <a:t>以通过</a:t>
            </a:r>
            <a:r>
              <a:rPr lang="en-US" altLang="zh-CN" dirty="0"/>
              <a:t>CDU</a:t>
            </a:r>
            <a:r>
              <a:rPr lang="zh-CN" altLang="en-US" dirty="0"/>
              <a:t>来查看反推指示系统部件失效数据</a:t>
            </a:r>
          </a:p>
        </p:txBody>
      </p:sp>
    </p:spTree>
    <p:extLst>
      <p:ext uri="{BB962C8B-B14F-4D97-AF65-F5344CB8AC3E}">
        <p14:creationId xmlns:p14="http://schemas.microsoft.com/office/powerpoint/2010/main" val="597461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4513"/>
            <a:ext cx="12192000" cy="5208747"/>
          </a:xfrm>
          <a:prstGeom prst="rect">
            <a:avLst/>
          </a:prstGeom>
        </p:spPr>
      </p:pic>
      <p:sp>
        <p:nvSpPr>
          <p:cNvPr id="8" name="文本框 7"/>
          <p:cNvSpPr txBox="1"/>
          <p:nvPr/>
        </p:nvSpPr>
        <p:spPr>
          <a:xfrm>
            <a:off x="0" y="0"/>
            <a:ext cx="379855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反推力信息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31512" y="5424098"/>
            <a:ext cx="10255355"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反推力信息显示在</a:t>
            </a:r>
            <a:r>
              <a:rPr lang="en-US" altLang="zh-CN" dirty="0">
                <a:latin typeface="方正超粗黑_GBK" panose="03000509000000000000" pitchFamily="65" charset="-122"/>
                <a:ea typeface="方正超粗黑_GBK" panose="03000509000000000000" pitchFamily="65" charset="-122"/>
              </a:rPr>
              <a:t>N</a:t>
            </a:r>
            <a:r>
              <a:rPr lang="zh-CN" altLang="en-US" dirty="0">
                <a:latin typeface="方正超粗黑_GBK" panose="03000509000000000000" pitchFamily="65" charset="-122"/>
                <a:ea typeface="方正超粗黑_GBK" panose="03000509000000000000" pitchFamily="65" charset="-122"/>
              </a:rPr>
              <a:t>１指示器数字读数框的上部区</a:t>
            </a:r>
            <a:r>
              <a:rPr lang="zh-CN" altLang="en-US" dirty="0" smtClean="0">
                <a:latin typeface="方正超粗黑_GBK" panose="03000509000000000000" pitchFamily="65" charset="-122"/>
                <a:ea typeface="方正超粗黑_GBK" panose="03000509000000000000" pitchFamily="65" charset="-122"/>
              </a:rPr>
              <a:t>域。</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果一台发动机的两个反推移动套筒移动到</a:t>
            </a:r>
            <a:r>
              <a:rPr lang="en-US" altLang="zh-CN" dirty="0">
                <a:latin typeface="方正超粗黑_GBK" panose="03000509000000000000" pitchFamily="65" charset="-122"/>
                <a:ea typeface="方正超粗黑_GBK" panose="03000509000000000000" pitchFamily="65" charset="-122"/>
              </a:rPr>
              <a:t>10</a:t>
            </a:r>
            <a:r>
              <a:rPr lang="en-US" altLang="zh-CN"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atin typeface="方正超粗黑_GBK" panose="03000509000000000000" pitchFamily="65" charset="-122"/>
                <a:ea typeface="方正超粗黑_GBK" panose="03000509000000000000" pitchFamily="65" charset="-122"/>
              </a:rPr>
              <a:t>90</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展开行程位置时，</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信息显示</a:t>
            </a:r>
            <a:r>
              <a:rPr lang="zh-CN" altLang="en-US" dirty="0">
                <a:solidFill>
                  <a:schemeClr val="accent2"/>
                </a:solidFill>
                <a:latin typeface="方正超粗黑_GBK" panose="03000509000000000000" pitchFamily="65" charset="-122"/>
                <a:ea typeface="方正超粗黑_GBK" panose="03000509000000000000" pitchFamily="65" charset="-122"/>
              </a:rPr>
              <a:t>琥珀色</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果一台发动机的两个反推移动套筒移动到超过</a:t>
            </a:r>
            <a:r>
              <a:rPr lang="en-US" altLang="zh-CN" dirty="0">
                <a:latin typeface="方正超粗黑_GBK" panose="03000509000000000000" pitchFamily="65" charset="-122"/>
                <a:ea typeface="方正超粗黑_GBK" panose="03000509000000000000" pitchFamily="65" charset="-122"/>
              </a:rPr>
              <a:t>90%</a:t>
            </a:r>
            <a:r>
              <a:rPr lang="zh-CN" altLang="en-US" dirty="0">
                <a:latin typeface="方正超粗黑_GBK" panose="03000509000000000000" pitchFamily="65" charset="-122"/>
                <a:ea typeface="方正超粗黑_GBK" panose="03000509000000000000" pitchFamily="65" charset="-122"/>
              </a:rPr>
              <a:t>展开行程，</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信息显示</a:t>
            </a:r>
            <a:r>
              <a:rPr lang="zh-CN" altLang="en-US" dirty="0">
                <a:solidFill>
                  <a:schemeClr val="accent6">
                    <a:lumMod val="50000"/>
                  </a:schemeClr>
                </a:solidFill>
                <a:latin typeface="方正超粗黑_GBK" panose="03000509000000000000" pitchFamily="65" charset="-122"/>
                <a:ea typeface="方正超粗黑_GBK" panose="03000509000000000000" pitchFamily="65" charset="-122"/>
              </a:rPr>
              <a:t>绿色</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显示，它将替换基准</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数字显示。即如果出现</a:t>
            </a:r>
            <a:r>
              <a:rPr lang="en-US" altLang="zh-CN" dirty="0">
                <a:latin typeface="方正超粗黑_GBK" panose="03000509000000000000" pitchFamily="65" charset="-122"/>
                <a:ea typeface="方正超粗黑_GBK" panose="03000509000000000000" pitchFamily="65" charset="-122"/>
              </a:rPr>
              <a:t>REV</a:t>
            </a:r>
            <a:r>
              <a:rPr lang="zh-CN" altLang="en-US" dirty="0">
                <a:latin typeface="方正超粗黑_GBK" panose="03000509000000000000" pitchFamily="65" charset="-122"/>
                <a:ea typeface="方正超粗黑_GBK" panose="03000509000000000000" pitchFamily="65" charset="-122"/>
              </a:rPr>
              <a:t>信息，原有的</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基准数字信</a:t>
            </a:r>
            <a:r>
              <a:rPr lang="zh-CN" altLang="en-US" dirty="0" smtClean="0">
                <a:latin typeface="方正超粗黑_GBK" panose="03000509000000000000" pitchFamily="65" charset="-122"/>
                <a:ea typeface="方正超粗黑_GBK" panose="03000509000000000000" pitchFamily="65" charset="-122"/>
              </a:rPr>
              <a:t>息将</a:t>
            </a:r>
            <a:r>
              <a:rPr lang="zh-CN" altLang="en-US" dirty="0">
                <a:latin typeface="方正超粗黑_GBK" panose="03000509000000000000" pitchFamily="65" charset="-122"/>
                <a:ea typeface="方正超粗黑_GBK" panose="03000509000000000000" pitchFamily="65" charset="-122"/>
              </a:rPr>
              <a:t>消失。</a:t>
            </a:r>
          </a:p>
        </p:txBody>
      </p:sp>
      <p:sp>
        <p:nvSpPr>
          <p:cNvPr id="11" name="椭圆 10"/>
          <p:cNvSpPr/>
          <p:nvPr/>
        </p:nvSpPr>
        <p:spPr>
          <a:xfrm>
            <a:off x="3702198" y="498134"/>
            <a:ext cx="1929384" cy="1039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197225" y="541266"/>
            <a:ext cx="1929384" cy="1039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13684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每侧反推移动套筒各有一个</a:t>
            </a:r>
            <a:r>
              <a:rPr lang="en-US" altLang="zh-CN" dirty="0"/>
              <a:t>LVDT</a:t>
            </a:r>
            <a:r>
              <a:rPr lang="zh-CN" altLang="en-US" dirty="0"/>
              <a:t>传感器</a:t>
            </a:r>
            <a:r>
              <a:rPr lang="zh-CN" altLang="en-US" dirty="0" smtClean="0"/>
              <a:t>。</a:t>
            </a:r>
            <a:endParaRPr lang="en-US" altLang="zh-CN" dirty="0" smtClean="0"/>
          </a:p>
          <a:p>
            <a:r>
              <a:rPr lang="en-US" altLang="zh-CN" dirty="0" smtClean="0"/>
              <a:t>LVDT</a:t>
            </a:r>
            <a:r>
              <a:rPr lang="zh-CN" altLang="en-US" dirty="0"/>
              <a:t>将移动套筒位置数据传送至发动机</a:t>
            </a:r>
            <a:r>
              <a:rPr lang="en-US" altLang="zh-CN" dirty="0"/>
              <a:t>EEC</a:t>
            </a:r>
            <a:r>
              <a:rPr lang="zh-CN" altLang="en-US" dirty="0" smtClean="0"/>
              <a:t>。</a:t>
            </a:r>
            <a:endParaRPr lang="en-US" altLang="zh-CN" dirty="0" smtClean="0"/>
          </a:p>
          <a:p>
            <a:r>
              <a:rPr lang="en-US" altLang="zh-CN" dirty="0" smtClean="0"/>
              <a:t>EEC</a:t>
            </a:r>
            <a:r>
              <a:rPr lang="zh-CN" altLang="en-US" dirty="0"/>
              <a:t>和</a:t>
            </a:r>
            <a:r>
              <a:rPr lang="en-US" altLang="zh-CN" dirty="0"/>
              <a:t>DEU</a:t>
            </a:r>
            <a:r>
              <a:rPr lang="zh-CN" altLang="en-US" dirty="0"/>
              <a:t>内部包含了控制</a:t>
            </a:r>
            <a:r>
              <a:rPr lang="en-US" altLang="zh-CN" dirty="0"/>
              <a:t>REV</a:t>
            </a:r>
            <a:r>
              <a:rPr lang="zh-CN" altLang="en-US" dirty="0"/>
              <a:t>信息的逻辑电路</a:t>
            </a:r>
            <a:r>
              <a:rPr lang="zh-CN" altLang="en-US" dirty="0" smtClean="0"/>
              <a:t>。</a:t>
            </a:r>
            <a:endParaRPr lang="en-US" altLang="zh-CN" dirty="0" smtClean="0"/>
          </a:p>
          <a:p>
            <a:r>
              <a:rPr lang="en-US" altLang="zh-CN" dirty="0" smtClean="0"/>
              <a:t>EEC</a:t>
            </a:r>
            <a:r>
              <a:rPr lang="zh-CN" altLang="en-US" dirty="0"/>
              <a:t>通过</a:t>
            </a:r>
            <a:r>
              <a:rPr lang="en-US" altLang="zh-CN" dirty="0"/>
              <a:t>ARINC 429</a:t>
            </a:r>
            <a:r>
              <a:rPr lang="zh-CN" altLang="en-US" dirty="0"/>
              <a:t>数据总线提供信号到个</a:t>
            </a:r>
            <a:r>
              <a:rPr lang="en-US" altLang="zh-CN" dirty="0"/>
              <a:t>DEU</a:t>
            </a:r>
            <a:r>
              <a:rPr lang="zh-CN" altLang="en-US" dirty="0"/>
              <a:t>，在对应的显示组件上显示信息。</a:t>
            </a:r>
          </a:p>
        </p:txBody>
      </p:sp>
    </p:spTree>
    <p:extLst>
      <p:ext uri="{BB962C8B-B14F-4D97-AF65-F5344CB8AC3E}">
        <p14:creationId xmlns:p14="http://schemas.microsoft.com/office/powerpoint/2010/main" val="3951870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2047" y="0"/>
            <a:ext cx="10614392" cy="6858000"/>
          </a:xfrm>
          <a:prstGeom prst="rect">
            <a:avLst/>
          </a:prstGeom>
        </p:spPr>
      </p:pic>
      <p:sp>
        <p:nvSpPr>
          <p:cNvPr id="5" name="圆角矩形 4"/>
          <p:cNvSpPr/>
          <p:nvPr/>
        </p:nvSpPr>
        <p:spPr>
          <a:xfrm>
            <a:off x="4390845" y="4542663"/>
            <a:ext cx="1061049" cy="17028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687" y="1225532"/>
            <a:ext cx="1015663" cy="440693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反推指示系统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972638" y="96011"/>
            <a:ext cx="2230420"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的实时数据和故障数据到</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（控制显示组件</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10519913" y="595804"/>
            <a:ext cx="1505310" cy="23889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775587" y="4590372"/>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313583" y="5716383"/>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834777" y="5065363"/>
            <a:ext cx="388189" cy="38653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6608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1119" y="136944"/>
            <a:ext cx="10106025" cy="4686300"/>
          </a:xfrm>
          <a:prstGeom prst="rect">
            <a:avLst/>
          </a:prstGeom>
        </p:spPr>
      </p:pic>
      <p:sp>
        <p:nvSpPr>
          <p:cNvPr id="5" name="圆角矩形 4"/>
          <p:cNvSpPr/>
          <p:nvPr/>
        </p:nvSpPr>
        <p:spPr>
          <a:xfrm>
            <a:off x="1906437" y="776377"/>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83039" y="155273"/>
            <a:ext cx="1015663" cy="229344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265118" y="5132176"/>
            <a:ext cx="6456188"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琥珀色的反推灯位于发动机面板，该面板位于驾驶舱的</a:t>
            </a:r>
            <a:r>
              <a:rPr lang="en-US" altLang="zh-CN" dirty="0">
                <a:latin typeface="方正超粗黑_GBK" panose="03000509000000000000" pitchFamily="65" charset="-122"/>
                <a:ea typeface="方正超粗黑_GBK" panose="03000509000000000000" pitchFamily="65" charset="-122"/>
              </a:rPr>
              <a:t>P5</a:t>
            </a:r>
            <a:r>
              <a:rPr lang="zh-CN" altLang="en-US" dirty="0">
                <a:latin typeface="方正超粗黑_GBK" panose="03000509000000000000" pitchFamily="65" charset="-122"/>
                <a:ea typeface="方正超粗黑_GBK" panose="03000509000000000000" pitchFamily="65" charset="-122"/>
              </a:rPr>
              <a:t>后板。每台发动机在发动机面板上各有一个 “</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灯。当“</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灯点亮以后，经过一定的时间延时，主警戒灯亮。“</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灯在飞行中可以亮。</a:t>
            </a:r>
            <a:endParaRPr lang="zh-CN" altLang="en-US" dirty="0">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6530196" y="776378"/>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52788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919470" y="0"/>
            <a:ext cx="9272530" cy="6858000"/>
          </a:xfrm>
          <a:prstGeom prst="rect">
            <a:avLst/>
          </a:prstGeom>
        </p:spPr>
      </p:pic>
      <p:pic>
        <p:nvPicPr>
          <p:cNvPr id="2" name="图片 1"/>
          <p:cNvPicPr>
            <a:picLocks noChangeAspect="1"/>
          </p:cNvPicPr>
          <p:nvPr/>
        </p:nvPicPr>
        <p:blipFill>
          <a:blip r:embed="rId3"/>
          <a:stretch>
            <a:fillRect/>
          </a:stretch>
        </p:blipFill>
        <p:spPr>
          <a:xfrm>
            <a:off x="137218" y="3985404"/>
            <a:ext cx="5413444" cy="2510287"/>
          </a:xfrm>
          <a:prstGeom prst="rect">
            <a:avLst/>
          </a:prstGeom>
        </p:spPr>
      </p:pic>
      <p:sp>
        <p:nvSpPr>
          <p:cNvPr id="8" name="文本框 7"/>
          <p:cNvSpPr txBox="1"/>
          <p:nvPr/>
        </p:nvSpPr>
        <p:spPr>
          <a:xfrm>
            <a:off x="11029688" y="4202245"/>
            <a:ext cx="1015663" cy="229344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28196" y="1844534"/>
            <a:ext cx="3934450"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琥珀色的反推灯位于发动机面板，该面板位于驾驶舱的</a:t>
            </a:r>
            <a:r>
              <a:rPr lang="en-US" altLang="zh-CN" dirty="0">
                <a:latin typeface="方正超粗黑_GBK" panose="03000509000000000000" pitchFamily="65" charset="-122"/>
                <a:ea typeface="方正超粗黑_GBK" panose="03000509000000000000" pitchFamily="65" charset="-122"/>
              </a:rPr>
              <a:t>P5</a:t>
            </a:r>
            <a:r>
              <a:rPr lang="zh-CN" altLang="en-US" dirty="0">
                <a:latin typeface="方正超粗黑_GBK" panose="03000509000000000000" pitchFamily="65" charset="-122"/>
                <a:ea typeface="方正超粗黑_GBK" panose="03000509000000000000" pitchFamily="65" charset="-122"/>
              </a:rPr>
              <a:t>后板。每台发动机在发动机面板上各有一个 “</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灯。当“</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灯点亮以后，经过一定的时间延时，主警戒灯亮。“</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灯在飞行中可以亮。</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7030528" y="2303253"/>
            <a:ext cx="371169" cy="21511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390181" y="184486"/>
            <a:ext cx="1095556" cy="111810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513461" y="184485"/>
            <a:ext cx="1140828" cy="117848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44624" y="1933921"/>
            <a:ext cx="757073"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P7</a:t>
            </a:r>
            <a:r>
              <a:rPr lang="zh-CN" altLang="en-US" dirty="0" smtClean="0">
                <a:solidFill>
                  <a:srgbClr val="FF0000"/>
                </a:solidFill>
                <a:latin typeface="方正超粗黑_GBK" panose="03000509000000000000" pitchFamily="65" charset="-122"/>
                <a:ea typeface="方正超粗黑_GBK" panose="03000509000000000000" pitchFamily="65" charset="-122"/>
              </a:rPr>
              <a:t>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234207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1119" y="136944"/>
            <a:ext cx="10106025" cy="4686300"/>
          </a:xfrm>
          <a:prstGeom prst="rect">
            <a:avLst/>
          </a:prstGeom>
        </p:spPr>
      </p:pic>
      <p:sp>
        <p:nvSpPr>
          <p:cNvPr id="5" name="圆角矩形 4"/>
          <p:cNvSpPr/>
          <p:nvPr/>
        </p:nvSpPr>
        <p:spPr>
          <a:xfrm>
            <a:off x="1906437" y="776377"/>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83039" y="155273"/>
            <a:ext cx="1015663" cy="229344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4873" y="5071791"/>
            <a:ext cx="11150016" cy="1477328"/>
          </a:xfrm>
          <a:prstGeom prst="rect">
            <a:avLst/>
          </a:prstGeom>
          <a:solidFill>
            <a:schemeClr val="bg2"/>
          </a:solidFill>
        </p:spPr>
        <p:txBody>
          <a:bodyPr wrap="square" rtlCol="0">
            <a:spAutoFit/>
          </a:bodyPr>
          <a:lstStyle/>
          <a:p>
            <a:pPr indent="360000"/>
            <a:r>
              <a:rPr lang="zh-CN" altLang="en-US" dirty="0">
                <a:latin typeface="方正超粗黑_GBK" panose="03000509000000000000" pitchFamily="65" charset="-122"/>
                <a:ea typeface="方正超粗黑_GBK" panose="03000509000000000000" pitchFamily="65" charset="-122"/>
              </a:rPr>
              <a:t>在正常的反推收进过程中，“</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灯保持点亮</a:t>
            </a:r>
            <a:r>
              <a:rPr lang="en-US" altLang="zh-CN" dirty="0">
                <a:latin typeface="方正超粗黑_GBK" panose="03000509000000000000" pitchFamily="65" charset="-122"/>
                <a:ea typeface="方正超粗黑_GBK" panose="03000509000000000000" pitchFamily="65" charset="-122"/>
              </a:rPr>
              <a:t>10.5</a:t>
            </a:r>
            <a:r>
              <a:rPr lang="zh-CN" altLang="en-US" dirty="0">
                <a:latin typeface="方正超粗黑_GBK" panose="03000509000000000000" pitchFamily="65" charset="-122"/>
                <a:ea typeface="方正超粗黑_GBK" panose="03000509000000000000" pitchFamily="65" charset="-122"/>
              </a:rPr>
              <a:t>秒</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360000"/>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果在收进过程中反推控制系统部件失效，则“ </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灯继续保持点亮。“</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灯继续保持点亮直到收进故障消失为止。</a:t>
            </a:r>
          </a:p>
          <a:p>
            <a:pPr indent="360000"/>
            <a:r>
              <a:rPr lang="zh-CN" altLang="en-US" dirty="0">
                <a:latin typeface="方正超粗黑_GBK" panose="03000509000000000000" pitchFamily="65" charset="-122"/>
                <a:ea typeface="方正超粗黑_GBK" panose="03000509000000000000" pitchFamily="65" charset="-122"/>
              </a:rPr>
              <a:t>如果反推控制系统部件失效，在展开反推时“</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灯立刻点亮。“</a:t>
            </a:r>
            <a:r>
              <a:rPr lang="en-US" altLang="zh-CN" dirty="0">
                <a:latin typeface="方正超粗黑_GBK" panose="03000509000000000000" pitchFamily="65" charset="-122"/>
                <a:ea typeface="方正超粗黑_GBK" panose="03000509000000000000" pitchFamily="65" charset="-122"/>
              </a:rPr>
              <a:t>REVERSER”</a:t>
            </a:r>
            <a:r>
              <a:rPr lang="zh-CN" altLang="en-US" dirty="0">
                <a:latin typeface="方正超粗黑_GBK" panose="03000509000000000000" pitchFamily="65" charset="-122"/>
                <a:ea typeface="方正超粗黑_GBK" panose="03000509000000000000" pitchFamily="65" charset="-122"/>
              </a:rPr>
              <a:t>灯继续保持点亮直到排除展开故障并且在</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上进行复位为止。</a:t>
            </a:r>
          </a:p>
        </p:txBody>
      </p:sp>
      <p:sp>
        <p:nvSpPr>
          <p:cNvPr id="9" name="圆角矩形 8"/>
          <p:cNvSpPr/>
          <p:nvPr/>
        </p:nvSpPr>
        <p:spPr>
          <a:xfrm>
            <a:off x="6530196" y="776378"/>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2780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a:t>REVERSER”</a:t>
            </a:r>
            <a:r>
              <a:rPr lang="zh-CN" altLang="en-US" dirty="0"/>
              <a:t>灯</a:t>
            </a:r>
          </a:p>
        </p:txBody>
      </p:sp>
      <p:sp>
        <p:nvSpPr>
          <p:cNvPr id="3" name="内容占位符 2"/>
          <p:cNvSpPr>
            <a:spLocks noGrp="1"/>
          </p:cNvSpPr>
          <p:nvPr>
            <p:ph idx="1"/>
          </p:nvPr>
        </p:nvSpPr>
        <p:spPr/>
        <p:txBody>
          <a:bodyPr/>
          <a:lstStyle/>
          <a:p>
            <a:r>
              <a:rPr lang="zh-CN" altLang="en-US" dirty="0"/>
              <a:t>在反推收进或展开过程中，当下列任一反推控制系统部件未正常工作，“</a:t>
            </a:r>
            <a:r>
              <a:rPr lang="en-US" altLang="zh-CN" dirty="0"/>
              <a:t>REVERSER”</a:t>
            </a:r>
            <a:r>
              <a:rPr lang="zh-CN" altLang="en-US" dirty="0"/>
              <a:t>灯会点亮：</a:t>
            </a:r>
          </a:p>
          <a:p>
            <a:r>
              <a:rPr lang="zh-CN" altLang="en-US" dirty="0"/>
              <a:t>（</a:t>
            </a:r>
            <a:r>
              <a:rPr lang="en-US" altLang="zh-CN" dirty="0"/>
              <a:t>1</a:t>
            </a:r>
            <a:r>
              <a:rPr lang="zh-CN" altLang="en-US" dirty="0"/>
              <a:t>）接近传感器（每侧整流罩各</a:t>
            </a:r>
            <a:r>
              <a:rPr lang="en-US" altLang="zh-CN" dirty="0"/>
              <a:t>2 </a:t>
            </a:r>
            <a:r>
              <a:rPr lang="zh-CN" altLang="en-US" dirty="0"/>
              <a:t>个）</a:t>
            </a:r>
          </a:p>
          <a:p>
            <a:r>
              <a:rPr lang="zh-CN" altLang="en-US" dirty="0"/>
              <a:t>（</a:t>
            </a:r>
            <a:r>
              <a:rPr lang="en-US" altLang="zh-CN" dirty="0"/>
              <a:t>2</a:t>
            </a:r>
            <a:r>
              <a:rPr lang="zh-CN" altLang="en-US" dirty="0"/>
              <a:t>）同步锁</a:t>
            </a:r>
          </a:p>
          <a:p>
            <a:r>
              <a:rPr lang="zh-CN" altLang="en-US" dirty="0"/>
              <a:t>（</a:t>
            </a:r>
            <a:r>
              <a:rPr lang="en-US" altLang="zh-CN" dirty="0"/>
              <a:t>3</a:t>
            </a:r>
            <a:r>
              <a:rPr lang="zh-CN" altLang="en-US" dirty="0"/>
              <a:t>）位于反推控制阀组件内部的方向控制阀（</a:t>
            </a:r>
            <a:r>
              <a:rPr lang="en-US" altLang="zh-CN" dirty="0"/>
              <a:t>DCV</a:t>
            </a:r>
            <a:r>
              <a:rPr lang="zh-CN" altLang="en-US" dirty="0"/>
              <a:t>）</a:t>
            </a:r>
          </a:p>
          <a:p>
            <a:r>
              <a:rPr lang="zh-CN" altLang="en-US" dirty="0"/>
              <a:t>（</a:t>
            </a:r>
            <a:r>
              <a:rPr lang="en-US" altLang="zh-CN" dirty="0"/>
              <a:t>4</a:t>
            </a:r>
            <a:r>
              <a:rPr lang="zh-CN" altLang="en-US" dirty="0"/>
              <a:t>）位于反推控制阀组件内部的液压隔离阀（</a:t>
            </a:r>
            <a:r>
              <a:rPr lang="en-US" altLang="zh-CN" dirty="0"/>
              <a:t>HIV</a:t>
            </a:r>
            <a:r>
              <a:rPr lang="zh-CN" altLang="en-US" dirty="0"/>
              <a:t>）</a:t>
            </a:r>
          </a:p>
          <a:p>
            <a:r>
              <a:rPr lang="en-US" altLang="zh-CN" dirty="0"/>
              <a:t>EAU </a:t>
            </a:r>
            <a:r>
              <a:rPr lang="zh-CN" altLang="en-US" dirty="0"/>
              <a:t>内部包括识别反推控制系统部件失效的逻辑电路。</a:t>
            </a:r>
            <a:r>
              <a:rPr lang="en-US" altLang="zh-CN" dirty="0"/>
              <a:t>EAU </a:t>
            </a:r>
            <a:r>
              <a:rPr lang="zh-CN" altLang="en-US" dirty="0"/>
              <a:t>控制“</a:t>
            </a:r>
            <a:r>
              <a:rPr lang="en-US" altLang="zh-CN" dirty="0"/>
              <a:t>REVERSER”</a:t>
            </a:r>
            <a:r>
              <a:rPr lang="zh-CN" altLang="en-US" dirty="0"/>
              <a:t>灯的工作。</a:t>
            </a:r>
          </a:p>
          <a:p>
            <a:endParaRPr lang="zh-CN" altLang="en-US" dirty="0"/>
          </a:p>
        </p:txBody>
      </p:sp>
    </p:spTree>
    <p:extLst>
      <p:ext uri="{BB962C8B-B14F-4D97-AF65-F5344CB8AC3E}">
        <p14:creationId xmlns:p14="http://schemas.microsoft.com/office/powerpoint/2010/main" val="159609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21527"/>
          <a:stretch/>
        </p:blipFill>
        <p:spPr>
          <a:xfrm>
            <a:off x="0" y="0"/>
            <a:ext cx="11231592" cy="6850478"/>
          </a:xfrm>
          <a:prstGeom prst="rect">
            <a:avLst/>
          </a:prstGeom>
        </p:spPr>
      </p:pic>
      <p:sp>
        <p:nvSpPr>
          <p:cNvPr id="8" name="文本框 7"/>
          <p:cNvSpPr txBox="1"/>
          <p:nvPr/>
        </p:nvSpPr>
        <p:spPr>
          <a:xfrm>
            <a:off x="7625752" y="5934670"/>
            <a:ext cx="441103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短构型排气管</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9" idx="2"/>
          </p:cNvCxnSpPr>
          <p:nvPr/>
        </p:nvCxnSpPr>
        <p:spPr>
          <a:xfrm flipH="1">
            <a:off x="9601200" y="2380891"/>
            <a:ext cx="736120" cy="6509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740689" y="2011559"/>
            <a:ext cx="11932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7215996" y="328845"/>
            <a:ext cx="1091242"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排气管</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短构型</a:t>
            </a:r>
            <a:r>
              <a:rPr lang="en-US" altLang="zh-CN" dirty="0" smtClean="0">
                <a:solidFill>
                  <a:srgbClr val="FF0000"/>
                </a:solidFill>
                <a:latin typeface="方正超粗黑_GBK" panose="03000509000000000000" pitchFamily="65" charset="-122"/>
                <a:ea typeface="方正超粗黑_GBK" panose="03000509000000000000" pitchFamily="65" charset="-122"/>
              </a:rPr>
              <a: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2"/>
          </p:cNvCxnSpPr>
          <p:nvPr/>
        </p:nvCxnSpPr>
        <p:spPr>
          <a:xfrm flipH="1">
            <a:off x="6547449" y="975176"/>
            <a:ext cx="1214168" cy="1202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3717642" y="3140015"/>
            <a:ext cx="673203" cy="215660"/>
          </a:xfrm>
          <a:prstGeom prst="straightConnector1">
            <a:avLst/>
          </a:prstGeom>
          <a:ln>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381633" y="6211669"/>
            <a:ext cx="883474"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C</a:t>
            </a:r>
            <a:r>
              <a:rPr lang="zh-CN" altLang="en-US" dirty="0" smtClean="0">
                <a:solidFill>
                  <a:srgbClr val="FF0000"/>
                </a:solidFill>
                <a:latin typeface="方正超粗黑_GBK" panose="03000509000000000000" pitchFamily="65" charset="-122"/>
                <a:ea typeface="方正超粗黑_GBK" panose="03000509000000000000" pitchFamily="65" charset="-122"/>
              </a:rPr>
              <a:t>涵道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a:stCxn id="19" idx="0"/>
          </p:cNvCxnSpPr>
          <p:nvPr/>
        </p:nvCxnSpPr>
        <p:spPr>
          <a:xfrm flipV="1">
            <a:off x="2823370" y="3247845"/>
            <a:ext cx="1230873" cy="29638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9362176" y="790510"/>
            <a:ext cx="308035" cy="8046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227920" y="421178"/>
            <a:ext cx="88458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热护罩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0" y="-7522"/>
            <a:ext cx="473020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CFM56-7BE</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505489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1119" y="136944"/>
            <a:ext cx="10106025" cy="4686300"/>
          </a:xfrm>
          <a:prstGeom prst="rect">
            <a:avLst/>
          </a:prstGeom>
        </p:spPr>
      </p:pic>
      <p:sp>
        <p:nvSpPr>
          <p:cNvPr id="5" name="圆角矩形 4"/>
          <p:cNvSpPr/>
          <p:nvPr/>
        </p:nvSpPr>
        <p:spPr>
          <a:xfrm>
            <a:off x="1207698" y="3071003"/>
            <a:ext cx="2009955" cy="1164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83039" y="155273"/>
            <a:ext cx="1015663" cy="38560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4873" y="5071791"/>
            <a:ext cx="11150016" cy="1200329"/>
          </a:xfrm>
          <a:prstGeom prst="rect">
            <a:avLst/>
          </a:prstGeom>
          <a:solidFill>
            <a:schemeClr val="bg2"/>
          </a:solidFill>
        </p:spPr>
        <p:txBody>
          <a:bodyPr wrap="square" rtlCol="0">
            <a:spAutoFit/>
          </a:bodyPr>
          <a:lstStyle/>
          <a:p>
            <a:pPr indent="360000"/>
            <a:r>
              <a:rPr lang="zh-CN" altLang="en-US" dirty="0">
                <a:latin typeface="方正超粗黑_GBK" panose="03000509000000000000" pitchFamily="65" charset="-122"/>
                <a:ea typeface="方正超粗黑_GBK" panose="03000509000000000000" pitchFamily="65" charset="-122"/>
              </a:rPr>
              <a:t>琥珀色的发动机控制灯位于发动机面板上，该面板位于驾驶舱的</a:t>
            </a:r>
            <a:r>
              <a:rPr lang="en-US" altLang="zh-CN" dirty="0">
                <a:latin typeface="方正超粗黑_GBK" panose="03000509000000000000" pitchFamily="65" charset="-122"/>
                <a:ea typeface="方正超粗黑_GBK" panose="03000509000000000000" pitchFamily="65" charset="-122"/>
              </a:rPr>
              <a:t>P5</a:t>
            </a:r>
            <a:r>
              <a:rPr lang="zh-CN" altLang="en-US" dirty="0">
                <a:latin typeface="方正超粗黑_GBK" panose="03000509000000000000" pitchFamily="65" charset="-122"/>
                <a:ea typeface="方正超粗黑_GBK" panose="03000509000000000000" pitchFamily="65" charset="-122"/>
              </a:rPr>
              <a:t>后</a:t>
            </a:r>
            <a:r>
              <a:rPr lang="zh-CN" altLang="en-US" dirty="0" smtClean="0">
                <a:latin typeface="方正超粗黑_GBK" panose="03000509000000000000" pitchFamily="65" charset="-122"/>
                <a:ea typeface="方正超粗黑_GBK" panose="03000509000000000000" pitchFamily="65" charset="-122"/>
              </a:rPr>
              <a:t>板。</a:t>
            </a:r>
            <a:r>
              <a:rPr lang="zh-CN" altLang="en-US" dirty="0">
                <a:latin typeface="方正超粗黑_GBK" panose="03000509000000000000" pitchFamily="65" charset="-122"/>
                <a:ea typeface="方正超粗黑_GBK" panose="03000509000000000000" pitchFamily="65" charset="-122"/>
              </a:rPr>
              <a:t>每台发动机各有一个 “</a:t>
            </a:r>
            <a:r>
              <a:rPr lang="en-US" altLang="zh-CN" dirty="0">
                <a:latin typeface="方正超粗黑_GBK" panose="03000509000000000000" pitchFamily="65" charset="-122"/>
                <a:ea typeface="方正超粗黑_GBK" panose="03000509000000000000" pitchFamily="65" charset="-122"/>
              </a:rPr>
              <a:t>ENGINE CONTROL”</a:t>
            </a:r>
            <a:r>
              <a:rPr lang="zh-CN" altLang="en-US" dirty="0">
                <a:latin typeface="方正超粗黑_GBK" panose="03000509000000000000" pitchFamily="65" charset="-122"/>
                <a:ea typeface="方正超粗黑_GBK" panose="03000509000000000000" pitchFamily="65" charset="-122"/>
              </a:rPr>
              <a:t>（发动机控制）灯</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360000"/>
            <a:r>
              <a:rPr lang="zh-CN" altLang="en-US" dirty="0" smtClean="0">
                <a:latin typeface="方正超粗黑_GBK" panose="03000509000000000000" pitchFamily="65" charset="-122"/>
                <a:ea typeface="方正超粗黑_GBK" panose="03000509000000000000" pitchFamily="65" charset="-122"/>
              </a:rPr>
              <a:t>当</a:t>
            </a:r>
            <a:r>
              <a:rPr lang="zh-CN" altLang="en-US" dirty="0">
                <a:latin typeface="方正超粗黑_GBK" panose="03000509000000000000" pitchFamily="65" charset="-122"/>
                <a:ea typeface="方正超粗黑_GBK" panose="03000509000000000000" pitchFamily="65" charset="-122"/>
              </a:rPr>
              <a:t>发动机或反推</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故障时，发动机面板上的琥珀色“</a:t>
            </a:r>
            <a:r>
              <a:rPr lang="en-US" altLang="zh-CN" dirty="0">
                <a:latin typeface="方正超粗黑_GBK" panose="03000509000000000000" pitchFamily="65" charset="-122"/>
                <a:ea typeface="方正超粗黑_GBK" panose="03000509000000000000" pitchFamily="65" charset="-122"/>
              </a:rPr>
              <a:t>ENGINE CONTROL”</a:t>
            </a:r>
            <a:r>
              <a:rPr lang="zh-CN" altLang="en-US" dirty="0">
                <a:latin typeface="方正超粗黑_GBK" panose="03000509000000000000" pitchFamily="65" charset="-122"/>
                <a:ea typeface="方正超粗黑_GBK" panose="03000509000000000000" pitchFamily="65" charset="-122"/>
              </a:rPr>
              <a:t>灯会点亮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360000"/>
            <a:r>
              <a:rPr lang="zh-CN" altLang="en-US" dirty="0" smtClean="0">
                <a:latin typeface="方正超粗黑_GBK" panose="03000509000000000000" pitchFamily="65" charset="-122"/>
                <a:ea typeface="方正超粗黑_GBK" panose="03000509000000000000" pitchFamily="65" charset="-122"/>
              </a:rPr>
              <a:t>此</a:t>
            </a:r>
            <a:r>
              <a:rPr lang="zh-CN" altLang="en-US" dirty="0">
                <a:latin typeface="方正超粗黑_GBK" panose="03000509000000000000" pitchFamily="65" charset="-122"/>
                <a:ea typeface="方正超粗黑_GBK" panose="03000509000000000000" pitchFamily="65" charset="-122"/>
              </a:rPr>
              <a:t>灯点亮时不允许放行飞机。主警戒灯会随之同时点亮。</a:t>
            </a:r>
          </a:p>
        </p:txBody>
      </p:sp>
      <p:sp>
        <p:nvSpPr>
          <p:cNvPr id="9" name="圆角矩形 8"/>
          <p:cNvSpPr/>
          <p:nvPr/>
        </p:nvSpPr>
        <p:spPr>
          <a:xfrm>
            <a:off x="6530196" y="776378"/>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22234" y="3096882"/>
            <a:ext cx="2009955" cy="1164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95007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1119" y="136944"/>
            <a:ext cx="10106025" cy="4686300"/>
          </a:xfrm>
          <a:prstGeom prst="rect">
            <a:avLst/>
          </a:prstGeom>
        </p:spPr>
      </p:pic>
      <p:sp>
        <p:nvSpPr>
          <p:cNvPr id="5" name="圆角矩形 4"/>
          <p:cNvSpPr/>
          <p:nvPr/>
        </p:nvSpPr>
        <p:spPr>
          <a:xfrm>
            <a:off x="1207698" y="3071003"/>
            <a:ext cx="2009955" cy="1164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883039" y="155273"/>
            <a:ext cx="1015663" cy="38560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35625" y="5335216"/>
            <a:ext cx="4123426" cy="646331"/>
          </a:xfrm>
          <a:prstGeom prst="rect">
            <a:avLst/>
          </a:prstGeom>
          <a:solidFill>
            <a:schemeClr val="bg2"/>
          </a:solidFill>
        </p:spPr>
        <p:txBody>
          <a:bodyPr wrap="square" rtlCol="0">
            <a:spAutoFit/>
          </a:bodyPr>
          <a:lstStyle/>
          <a:p>
            <a:pPr indent="360000"/>
            <a:r>
              <a:rPr lang="zh-CN" altLang="en-US" dirty="0">
                <a:latin typeface="方正超粗黑_GBK" panose="03000509000000000000" pitchFamily="65" charset="-122"/>
                <a:ea typeface="方正超粗黑_GBK" panose="03000509000000000000" pitchFamily="65" charset="-122"/>
              </a:rPr>
              <a:t>反推指示系统使用来自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的信号控制“</a:t>
            </a:r>
            <a:r>
              <a:rPr lang="en-US" altLang="zh-CN" dirty="0">
                <a:latin typeface="方正超粗黑_GBK" panose="03000509000000000000" pitchFamily="65" charset="-122"/>
                <a:ea typeface="方正超粗黑_GBK" panose="03000509000000000000" pitchFamily="65" charset="-122"/>
              </a:rPr>
              <a:t>ENGINE CONTROL”</a:t>
            </a:r>
            <a:r>
              <a:rPr lang="zh-CN" altLang="en-US" dirty="0">
                <a:latin typeface="方正超粗黑_GBK" panose="03000509000000000000" pitchFamily="65" charset="-122"/>
                <a:ea typeface="方正超粗黑_GBK" panose="03000509000000000000" pitchFamily="65" charset="-122"/>
              </a:rPr>
              <a:t>灯</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6530196" y="776378"/>
            <a:ext cx="2329133" cy="136297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22234" y="3096882"/>
            <a:ext cx="2009955" cy="11645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812895" y="4826675"/>
            <a:ext cx="6375608" cy="2031325"/>
          </a:xfrm>
          <a:prstGeom prst="rect">
            <a:avLst/>
          </a:prstGeom>
          <a:solidFill>
            <a:schemeClr val="bg2"/>
          </a:solidFill>
        </p:spPr>
        <p:txBody>
          <a:bodyPr wrap="square" rtlCol="0">
            <a:spAutoFit/>
          </a:bodyPr>
          <a:lstStyle/>
          <a:p>
            <a:pPr indent="360000"/>
            <a:r>
              <a:rPr lang="zh-CN" altLang="en-US" dirty="0" smtClean="0">
                <a:latin typeface="方正超粗黑_GBK" panose="03000509000000000000" pitchFamily="65" charset="-122"/>
                <a:ea typeface="方正超粗黑_GBK" panose="03000509000000000000" pitchFamily="65" charset="-122"/>
              </a:rPr>
              <a:t>对</a:t>
            </a:r>
            <a:r>
              <a:rPr lang="zh-CN" altLang="en-US" dirty="0">
                <a:latin typeface="方正超粗黑_GBK" panose="03000509000000000000" pitchFamily="65" charset="-122"/>
                <a:ea typeface="方正超粗黑_GBK" panose="03000509000000000000" pitchFamily="65" charset="-122"/>
              </a:rPr>
              <a:t>每一反推装置，当下列任意两种条件满足时，“</a:t>
            </a:r>
            <a:r>
              <a:rPr lang="en-US" altLang="zh-CN" dirty="0">
                <a:latin typeface="方正超粗黑_GBK" panose="03000509000000000000" pitchFamily="65" charset="-122"/>
                <a:ea typeface="方正超粗黑_GBK" panose="03000509000000000000" pitchFamily="65" charset="-122"/>
              </a:rPr>
              <a:t>ENGINE CONTROL”</a:t>
            </a:r>
            <a:r>
              <a:rPr lang="zh-CN" altLang="en-US" dirty="0">
                <a:latin typeface="方正超粗黑_GBK" panose="03000509000000000000" pitchFamily="65" charset="-122"/>
                <a:ea typeface="方正超粗黑_GBK" panose="03000509000000000000" pitchFamily="65" charset="-122"/>
              </a:rPr>
              <a:t>灯会点亮：</a:t>
            </a:r>
          </a:p>
          <a:p>
            <a:pPr indent="36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）左侧移动套筒位置信号（来自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）超出范围；</a:t>
            </a:r>
          </a:p>
          <a:p>
            <a:pPr indent="36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）右侧移动套筒位置信号（来自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）超出范围；</a:t>
            </a:r>
          </a:p>
          <a:p>
            <a:pPr indent="36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）左侧移动套筒位置信号（来自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）不一致；</a:t>
            </a:r>
          </a:p>
          <a:p>
            <a:pPr indent="36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）右侧移动套筒位置信号（来自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）不一致；</a:t>
            </a:r>
          </a:p>
          <a:p>
            <a:pPr indent="360000"/>
            <a:r>
              <a:rPr lang="zh-CN" altLang="en-US" dirty="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上可以查看</a:t>
            </a:r>
            <a:r>
              <a:rPr lang="en-US" altLang="zh-CN" dirty="0">
                <a:latin typeface="方正超粗黑_GBK" panose="03000509000000000000" pitchFamily="65" charset="-122"/>
                <a:ea typeface="方正超粗黑_GBK" panose="03000509000000000000" pitchFamily="65" charset="-122"/>
              </a:rPr>
              <a:t>LVDT </a:t>
            </a:r>
            <a:r>
              <a:rPr lang="zh-CN" altLang="en-US" dirty="0">
                <a:latin typeface="方正超粗黑_GBK" panose="03000509000000000000" pitchFamily="65" charset="-122"/>
                <a:ea typeface="方正超粗黑_GBK" panose="03000509000000000000" pitchFamily="65" charset="-122"/>
              </a:rPr>
              <a:t>实时数据和故障信息。</a:t>
            </a:r>
          </a:p>
        </p:txBody>
      </p:sp>
    </p:spTree>
    <p:extLst>
      <p:ext uri="{BB962C8B-B14F-4D97-AF65-F5344CB8AC3E}">
        <p14:creationId xmlns:p14="http://schemas.microsoft.com/office/powerpoint/2010/main" val="40968740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2047" y="0"/>
            <a:ext cx="10614392" cy="6858000"/>
          </a:xfrm>
          <a:prstGeom prst="rect">
            <a:avLst/>
          </a:prstGeom>
        </p:spPr>
      </p:pic>
      <p:sp>
        <p:nvSpPr>
          <p:cNvPr id="5" name="圆角矩形 4"/>
          <p:cNvSpPr/>
          <p:nvPr/>
        </p:nvSpPr>
        <p:spPr>
          <a:xfrm>
            <a:off x="4390845" y="4542663"/>
            <a:ext cx="1061049" cy="170286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80687" y="1225532"/>
            <a:ext cx="1015663" cy="440693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972638" y="96011"/>
            <a:ext cx="2230420"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的实时数据和故障数据到</a:t>
            </a:r>
            <a:r>
              <a:rPr lang="en-US" altLang="zh-CN" dirty="0">
                <a:latin typeface="方正超粗黑_GBK" panose="03000509000000000000" pitchFamily="65" charset="-122"/>
                <a:ea typeface="方正超粗黑_GBK" panose="03000509000000000000" pitchFamily="65" charset="-122"/>
              </a:rPr>
              <a:t>CDU</a:t>
            </a:r>
            <a:r>
              <a:rPr lang="zh-CN" altLang="en-US" dirty="0">
                <a:latin typeface="方正超粗黑_GBK" panose="03000509000000000000" pitchFamily="65" charset="-122"/>
                <a:ea typeface="方正超粗黑_GBK" panose="03000509000000000000" pitchFamily="65" charset="-122"/>
              </a:rPr>
              <a:t>（控制显示组件</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10519913" y="595804"/>
            <a:ext cx="1505310" cy="238893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5" idx="3"/>
          </p:cNvCxnSpPr>
          <p:nvPr/>
        </p:nvCxnSpPr>
        <p:spPr>
          <a:xfrm>
            <a:off x="7920886" y="3338506"/>
            <a:ext cx="485604" cy="55949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775587" y="4590372"/>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313583" y="5716383"/>
            <a:ext cx="1031319" cy="57685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834777" y="5065363"/>
            <a:ext cx="388189" cy="38653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737598" y="2738341"/>
            <a:ext cx="2183288" cy="1200329"/>
          </a:xfrm>
          <a:prstGeom prst="rect">
            <a:avLst/>
          </a:prstGeom>
          <a:solidFill>
            <a:schemeClr val="bg2"/>
          </a:solidFill>
        </p:spPr>
        <p:txBody>
          <a:bodyPr wrap="square" rtlCol="0">
            <a:spAutoFit/>
          </a:bodyPr>
          <a:lstStyle/>
          <a:p>
            <a:pPr indent="360000"/>
            <a:r>
              <a:rPr lang="zh-CN" altLang="en-US" dirty="0">
                <a:latin typeface="方正超粗黑_GBK" panose="03000509000000000000" pitchFamily="65" charset="-122"/>
                <a:ea typeface="方正超粗黑_GBK" panose="03000509000000000000" pitchFamily="65" charset="-122"/>
              </a:rPr>
              <a:t>反推指示系统使用来自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的信号控制“</a:t>
            </a:r>
            <a:r>
              <a:rPr lang="en-US" altLang="zh-CN" dirty="0">
                <a:latin typeface="方正超粗黑_GBK" panose="03000509000000000000" pitchFamily="65" charset="-122"/>
                <a:ea typeface="方正超粗黑_GBK" panose="03000509000000000000" pitchFamily="65" charset="-122"/>
              </a:rPr>
              <a:t>ENGINE CONTROL”</a:t>
            </a:r>
            <a:r>
              <a:rPr lang="zh-CN" altLang="en-US" dirty="0">
                <a:latin typeface="方正超粗黑_GBK" panose="03000509000000000000" pitchFamily="65" charset="-122"/>
                <a:ea typeface="方正超粗黑_GBK" panose="03000509000000000000" pitchFamily="65" charset="-122"/>
              </a:rPr>
              <a:t>灯</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305223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LVDT</a:t>
            </a:r>
            <a:endParaRPr lang="zh-CN" altLang="en-US" dirty="0"/>
          </a:p>
        </p:txBody>
      </p:sp>
      <p:sp>
        <p:nvSpPr>
          <p:cNvPr id="3" name="内容占位符 2"/>
          <p:cNvSpPr>
            <a:spLocks noGrp="1"/>
          </p:cNvSpPr>
          <p:nvPr>
            <p:ph idx="1"/>
          </p:nvPr>
        </p:nvSpPr>
        <p:spPr/>
        <p:txBody>
          <a:bodyPr/>
          <a:lstStyle/>
          <a:p>
            <a:r>
              <a:rPr lang="en-US" altLang="zh-CN" dirty="0"/>
              <a:t>LVDT</a:t>
            </a:r>
            <a:r>
              <a:rPr lang="zh-CN" altLang="en-US" dirty="0"/>
              <a:t>提供反推移动套筒的位置数据到发动机</a:t>
            </a:r>
            <a:r>
              <a:rPr lang="en-US" altLang="zh-CN" dirty="0"/>
              <a:t>EEC</a:t>
            </a:r>
            <a:r>
              <a:rPr lang="zh-CN" altLang="en-US" dirty="0"/>
              <a:t>。</a:t>
            </a:r>
            <a:r>
              <a:rPr lang="en-US" altLang="zh-CN" dirty="0"/>
              <a:t>EEC</a:t>
            </a:r>
            <a:r>
              <a:rPr lang="zh-CN" altLang="en-US" dirty="0"/>
              <a:t>利用</a:t>
            </a:r>
            <a:r>
              <a:rPr lang="en-US" altLang="zh-CN" dirty="0"/>
              <a:t>LVDT</a:t>
            </a:r>
            <a:r>
              <a:rPr lang="zh-CN" altLang="en-US" dirty="0"/>
              <a:t>的信号来达到下列控制功能：</a:t>
            </a:r>
          </a:p>
          <a:p>
            <a:r>
              <a:rPr lang="zh-CN" altLang="en-US" dirty="0"/>
              <a:t>（</a:t>
            </a:r>
            <a:r>
              <a:rPr lang="en-US" altLang="zh-CN" dirty="0"/>
              <a:t>1</a:t>
            </a:r>
            <a:r>
              <a:rPr lang="zh-CN" altLang="en-US" dirty="0"/>
              <a:t>）控制</a:t>
            </a:r>
            <a:r>
              <a:rPr lang="en-US" altLang="zh-CN" dirty="0"/>
              <a:t>CDS</a:t>
            </a:r>
            <a:r>
              <a:rPr lang="zh-CN" altLang="en-US" dirty="0"/>
              <a:t>上的</a:t>
            </a:r>
            <a:r>
              <a:rPr lang="en-US" altLang="zh-CN" dirty="0"/>
              <a:t>REV</a:t>
            </a:r>
            <a:r>
              <a:rPr lang="zh-CN" altLang="en-US" dirty="0"/>
              <a:t>信息。</a:t>
            </a:r>
          </a:p>
          <a:p>
            <a:r>
              <a:rPr lang="zh-CN" altLang="en-US" dirty="0"/>
              <a:t>（</a:t>
            </a:r>
            <a:r>
              <a:rPr lang="en-US" altLang="zh-CN" dirty="0"/>
              <a:t>2</a:t>
            </a:r>
            <a:r>
              <a:rPr lang="zh-CN" altLang="en-US" dirty="0"/>
              <a:t>）控制发动机控制灯（</a:t>
            </a:r>
            <a:r>
              <a:rPr lang="en-US" altLang="zh-CN" dirty="0"/>
              <a:t>P5</a:t>
            </a:r>
            <a:r>
              <a:rPr lang="zh-CN" altLang="en-US" dirty="0"/>
              <a:t>后板）。</a:t>
            </a:r>
          </a:p>
          <a:p>
            <a:r>
              <a:rPr lang="zh-CN" altLang="en-US" dirty="0"/>
              <a:t>（</a:t>
            </a:r>
            <a:r>
              <a:rPr lang="en-US" altLang="zh-CN" dirty="0"/>
              <a:t>3</a:t>
            </a:r>
            <a:r>
              <a:rPr lang="zh-CN" altLang="en-US" dirty="0"/>
              <a:t>）通过</a:t>
            </a:r>
            <a:r>
              <a:rPr lang="en-US" altLang="zh-CN" dirty="0"/>
              <a:t>CDU</a:t>
            </a:r>
            <a:r>
              <a:rPr lang="zh-CN" altLang="en-US" dirty="0"/>
              <a:t>对</a:t>
            </a:r>
            <a:r>
              <a:rPr lang="en-US" altLang="zh-CN" dirty="0"/>
              <a:t>LVDT</a:t>
            </a:r>
            <a:r>
              <a:rPr lang="zh-CN" altLang="en-US" dirty="0"/>
              <a:t>进行故障隔离。</a:t>
            </a:r>
          </a:p>
          <a:p>
            <a:r>
              <a:rPr lang="zh-CN" altLang="en-US" dirty="0"/>
              <a:t>（</a:t>
            </a:r>
            <a:r>
              <a:rPr lang="en-US" altLang="zh-CN" dirty="0"/>
              <a:t>4</a:t>
            </a:r>
            <a:r>
              <a:rPr lang="zh-CN" altLang="en-US" dirty="0"/>
              <a:t>）反推联锁控</a:t>
            </a:r>
            <a:r>
              <a:rPr lang="zh-CN" altLang="en-US" dirty="0" smtClean="0"/>
              <a:t>制（</a:t>
            </a:r>
            <a:r>
              <a:rPr lang="en-US" altLang="zh-CN" dirty="0" smtClean="0"/>
              <a:t>60%</a:t>
            </a:r>
            <a:r>
              <a:rPr lang="zh-CN" altLang="en-US" dirty="0" smtClean="0"/>
              <a:t>）。</a:t>
            </a:r>
            <a:endParaRPr lang="zh-CN" altLang="en-US" dirty="0"/>
          </a:p>
          <a:p>
            <a:r>
              <a:rPr lang="zh-CN" altLang="en-US" dirty="0"/>
              <a:t>（</a:t>
            </a:r>
            <a:r>
              <a:rPr lang="en-US" altLang="zh-CN" dirty="0"/>
              <a:t>5</a:t>
            </a:r>
            <a:r>
              <a:rPr lang="zh-CN" altLang="en-US" dirty="0"/>
              <a:t>）发动机正推力和反推力控制。</a:t>
            </a:r>
          </a:p>
          <a:p>
            <a:endParaRPr lang="zh-CN" altLang="en-US" dirty="0"/>
          </a:p>
        </p:txBody>
      </p:sp>
    </p:spTree>
    <p:extLst>
      <p:ext uri="{BB962C8B-B14F-4D97-AF65-F5344CB8AC3E}">
        <p14:creationId xmlns:p14="http://schemas.microsoft.com/office/powerpoint/2010/main" val="4168724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351"/>
            <a:ext cx="6731866" cy="6389298"/>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85365" y="859849"/>
            <a:ext cx="897119"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2"/>
          </p:cNvCxnSpPr>
          <p:nvPr/>
        </p:nvCxnSpPr>
        <p:spPr>
          <a:xfrm>
            <a:off x="1733925" y="1229181"/>
            <a:ext cx="1199055" cy="15435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19284" t="3294" r="24670" b="40162"/>
          <a:stretch/>
        </p:blipFill>
        <p:spPr>
          <a:xfrm>
            <a:off x="6783622" y="77637"/>
            <a:ext cx="5326946" cy="3243147"/>
          </a:xfrm>
          <a:prstGeom prst="rect">
            <a:avLst/>
          </a:prstGeom>
        </p:spPr>
      </p:pic>
      <p:cxnSp>
        <p:nvCxnSpPr>
          <p:cNvPr id="9" name="直接箭头连接符 8"/>
          <p:cNvCxnSpPr/>
          <p:nvPr/>
        </p:nvCxnSpPr>
        <p:spPr>
          <a:xfrm flipH="1" flipV="1">
            <a:off x="3096882" y="4498351"/>
            <a:ext cx="2613805" cy="14711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33929" y="5784813"/>
            <a:ext cx="89711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反馈杆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5776" y="3527816"/>
            <a:ext cx="4381500" cy="2609850"/>
          </a:xfrm>
          <a:prstGeom prst="rect">
            <a:avLst/>
          </a:prstGeom>
        </p:spPr>
      </p:pic>
      <p:sp>
        <p:nvSpPr>
          <p:cNvPr id="8" name="文本框 7"/>
          <p:cNvSpPr txBox="1"/>
          <p:nvPr/>
        </p:nvSpPr>
        <p:spPr>
          <a:xfrm>
            <a:off x="4753154" y="81316"/>
            <a:ext cx="228030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774177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LVDT</a:t>
            </a:r>
            <a:endParaRPr lang="zh-CN" altLang="en-US" dirty="0"/>
          </a:p>
        </p:txBody>
      </p:sp>
      <p:sp>
        <p:nvSpPr>
          <p:cNvPr id="3" name="内容占位符 2"/>
          <p:cNvSpPr>
            <a:spLocks noGrp="1"/>
          </p:cNvSpPr>
          <p:nvPr>
            <p:ph idx="1"/>
          </p:nvPr>
        </p:nvSpPr>
        <p:spPr/>
        <p:txBody>
          <a:bodyPr/>
          <a:lstStyle/>
          <a:p>
            <a:r>
              <a:rPr lang="en-US" altLang="zh-CN" dirty="0"/>
              <a:t>LVDT </a:t>
            </a:r>
            <a:r>
              <a:rPr lang="zh-CN" altLang="en-US" dirty="0"/>
              <a:t>是带有独立电枢的双通道传感器。</a:t>
            </a:r>
            <a:r>
              <a:rPr lang="en-US" altLang="zh-CN" dirty="0"/>
              <a:t>LVDT</a:t>
            </a:r>
            <a:r>
              <a:rPr lang="zh-CN" altLang="en-US" dirty="0"/>
              <a:t>有两个电插头分别用于</a:t>
            </a:r>
            <a:r>
              <a:rPr lang="en-US" altLang="zh-CN" dirty="0"/>
              <a:t>EEC</a:t>
            </a:r>
            <a:r>
              <a:rPr lang="zh-CN" altLang="en-US" dirty="0"/>
              <a:t>的</a:t>
            </a:r>
            <a:r>
              <a:rPr lang="en-US" altLang="zh-CN" dirty="0"/>
              <a:t>A</a:t>
            </a:r>
            <a:r>
              <a:rPr lang="zh-CN" altLang="en-US" dirty="0"/>
              <a:t>通道和</a:t>
            </a:r>
            <a:r>
              <a:rPr lang="en-US" altLang="zh-CN" dirty="0"/>
              <a:t>B</a:t>
            </a:r>
            <a:r>
              <a:rPr lang="zh-CN" altLang="en-US" dirty="0"/>
              <a:t>通道</a:t>
            </a:r>
            <a:r>
              <a:rPr lang="zh-CN" altLang="en-US" dirty="0" smtClean="0"/>
              <a:t>。</a:t>
            </a:r>
            <a:endParaRPr lang="en-US" altLang="zh-CN" dirty="0" smtClean="0"/>
          </a:p>
          <a:p>
            <a:r>
              <a:rPr lang="zh-CN" altLang="en-US" dirty="0" smtClean="0"/>
              <a:t>反</a:t>
            </a:r>
            <a:r>
              <a:rPr lang="zh-CN" altLang="en-US" dirty="0"/>
              <a:t>推机械锁作动筒的反馈杆连接到</a:t>
            </a:r>
            <a:r>
              <a:rPr lang="en-US" altLang="zh-CN" dirty="0"/>
              <a:t>LVDT</a:t>
            </a:r>
            <a:r>
              <a:rPr lang="zh-CN" altLang="en-US" dirty="0"/>
              <a:t>的电枢组件</a:t>
            </a:r>
            <a:r>
              <a:rPr lang="zh-CN" altLang="en-US" dirty="0" smtClean="0"/>
              <a:t>。</a:t>
            </a:r>
            <a:endParaRPr lang="en-US" altLang="zh-CN" dirty="0" smtClean="0"/>
          </a:p>
          <a:p>
            <a:r>
              <a:rPr lang="en-US" altLang="zh-CN" dirty="0" smtClean="0"/>
              <a:t>LVDT</a:t>
            </a:r>
            <a:r>
              <a:rPr lang="zh-CN" altLang="en-US" dirty="0"/>
              <a:t>位于机械锁作动筒的头端。打开风扇整流罩可以接近</a:t>
            </a:r>
            <a:r>
              <a:rPr lang="en-US" altLang="zh-CN" dirty="0"/>
              <a:t>LVDT</a:t>
            </a:r>
            <a:r>
              <a:rPr lang="zh-CN" altLang="en-US" dirty="0"/>
              <a:t>。</a:t>
            </a:r>
          </a:p>
          <a:p>
            <a:r>
              <a:rPr lang="zh-CN" altLang="en-US" dirty="0"/>
              <a:t>当反推移动套筒展开或收进时，锁作动筒的反馈杆带动</a:t>
            </a:r>
            <a:r>
              <a:rPr lang="en-US" altLang="zh-CN" dirty="0"/>
              <a:t>LVDT </a:t>
            </a:r>
            <a:r>
              <a:rPr lang="zh-CN" altLang="en-US" dirty="0"/>
              <a:t>的电枢组件</a:t>
            </a:r>
            <a:r>
              <a:rPr lang="zh-CN" altLang="en-US" dirty="0" smtClean="0"/>
              <a:t>。</a:t>
            </a:r>
            <a:endParaRPr lang="en-US" altLang="zh-CN" dirty="0" smtClean="0"/>
          </a:p>
          <a:p>
            <a:r>
              <a:rPr lang="en-US" altLang="zh-CN" dirty="0" smtClean="0"/>
              <a:t>EEC</a:t>
            </a:r>
            <a:r>
              <a:rPr lang="zh-CN" altLang="en-US" dirty="0"/>
              <a:t>向</a:t>
            </a:r>
            <a:r>
              <a:rPr lang="en-US" altLang="zh-CN" dirty="0"/>
              <a:t>LVDT</a:t>
            </a:r>
            <a:r>
              <a:rPr lang="zh-CN" altLang="en-US" dirty="0"/>
              <a:t>供电。</a:t>
            </a:r>
            <a:r>
              <a:rPr lang="en-US" altLang="zh-CN" dirty="0"/>
              <a:t>LVDT </a:t>
            </a:r>
            <a:r>
              <a:rPr lang="zh-CN" altLang="en-US" dirty="0"/>
              <a:t>的输出电压与电枢的位置成比例，使</a:t>
            </a:r>
            <a:r>
              <a:rPr lang="en-US" altLang="zh-CN" dirty="0"/>
              <a:t>LVDT</a:t>
            </a:r>
            <a:r>
              <a:rPr lang="zh-CN" altLang="en-US" dirty="0"/>
              <a:t>的输出与移动套筒的位置成比例。</a:t>
            </a:r>
          </a:p>
          <a:p>
            <a:endParaRPr lang="zh-CN" altLang="en-US" dirty="0"/>
          </a:p>
        </p:txBody>
      </p:sp>
    </p:spTree>
    <p:extLst>
      <p:ext uri="{BB962C8B-B14F-4D97-AF65-F5344CB8AC3E}">
        <p14:creationId xmlns:p14="http://schemas.microsoft.com/office/powerpoint/2010/main" val="30270644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81992" y="238125"/>
            <a:ext cx="9601200" cy="6381750"/>
          </a:xfrm>
          <a:prstGeom prst="rect">
            <a:avLst/>
          </a:prstGeom>
        </p:spPr>
      </p:pic>
      <p:sp>
        <p:nvSpPr>
          <p:cNvPr id="9" name="文本框 8"/>
          <p:cNvSpPr txBox="1"/>
          <p:nvPr/>
        </p:nvSpPr>
        <p:spPr>
          <a:xfrm>
            <a:off x="218647" y="942608"/>
            <a:ext cx="1015663" cy="497278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607076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18647" y="942608"/>
            <a:ext cx="1015663" cy="497278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2"/>
          <a:stretch>
            <a:fillRect/>
          </a:stretch>
        </p:blipFill>
        <p:spPr>
          <a:xfrm>
            <a:off x="2029004" y="1490662"/>
            <a:ext cx="8496300" cy="3876675"/>
          </a:xfrm>
          <a:prstGeom prst="rect">
            <a:avLst/>
          </a:prstGeom>
        </p:spPr>
      </p:pic>
    </p:spTree>
    <p:extLst>
      <p:ext uri="{BB962C8B-B14F-4D97-AF65-F5344CB8AC3E}">
        <p14:creationId xmlns:p14="http://schemas.microsoft.com/office/powerpoint/2010/main" val="36615981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36" y="0"/>
            <a:ext cx="9785727" cy="6858000"/>
          </a:xfrm>
          <a:prstGeom prst="rect">
            <a:avLst/>
          </a:prstGeom>
        </p:spPr>
      </p:pic>
      <p:cxnSp>
        <p:nvCxnSpPr>
          <p:cNvPr id="13" name="直接箭头连接符 12"/>
          <p:cNvCxnSpPr/>
          <p:nvPr/>
        </p:nvCxnSpPr>
        <p:spPr>
          <a:xfrm flipH="1">
            <a:off x="8367625" y="929285"/>
            <a:ext cx="931650" cy="14688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135" y="929285"/>
            <a:ext cx="1015663" cy="4999430"/>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地</a:t>
            </a:r>
            <a:r>
              <a:rPr lang="zh-CN" altLang="en-US" sz="5400" dirty="0" smtClean="0">
                <a:solidFill>
                  <a:srgbClr val="FF0000"/>
                </a:solidFill>
                <a:latin typeface="方正超粗黑_GBK" panose="03000509000000000000" pitchFamily="65" charset="-122"/>
                <a:ea typeface="方正超粗黑_GBK" panose="03000509000000000000" pitchFamily="65" charset="-122"/>
              </a:rPr>
              <a:t>面解除反推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496974" y="84660"/>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759088" y="121223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747141" y="620830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8732544" y="282954"/>
            <a:ext cx="1133462"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人</a:t>
            </a:r>
            <a:r>
              <a:rPr lang="zh-CN" altLang="en-US" dirty="0" smtClean="0">
                <a:solidFill>
                  <a:srgbClr val="FF0000"/>
                </a:solidFill>
                <a:latin typeface="方正超粗黑_GBK" panose="03000509000000000000" pitchFamily="65" charset="-122"/>
                <a:ea typeface="方正超粗黑_GBK" panose="03000509000000000000" pitchFamily="65" charset="-122"/>
              </a:rPr>
              <a:t>工隔离阀手柄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5538158" y="276999"/>
            <a:ext cx="1337202" cy="1846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9670515" y="1475117"/>
            <a:ext cx="655304" cy="844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3" idx="1"/>
          </p:cNvCxnSpPr>
          <p:nvPr/>
        </p:nvCxnSpPr>
        <p:spPr>
          <a:xfrm flipH="1">
            <a:off x="8732544" y="4916374"/>
            <a:ext cx="937971" cy="4398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70515" y="4731708"/>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V="1">
            <a:off x="5313872" y="5833917"/>
            <a:ext cx="1377119" cy="4633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9007471" y="3327429"/>
            <a:ext cx="291804" cy="4610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32544" y="2958097"/>
            <a:ext cx="98140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解除销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6875360" y="5616999"/>
            <a:ext cx="5115357" cy="1200329"/>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人工隔离阀手柄上有一个销孔，用来在维护时插上解除销，使反推作动筒保持解除液压</a:t>
            </a:r>
            <a:r>
              <a:rPr lang="zh-CN" altLang="en-US" dirty="0" smtClean="0">
                <a:latin typeface="方正超粗黑_GBK" panose="03000509000000000000" pitchFamily="65" charset="-122"/>
                <a:ea typeface="方正超粗黑_GBK" panose="03000509000000000000" pitchFamily="65" charset="-122"/>
              </a:rPr>
              <a:t>。反</a:t>
            </a:r>
            <a:r>
              <a:rPr lang="zh-CN" altLang="en-US" dirty="0">
                <a:latin typeface="方正超粗黑_GBK" panose="03000509000000000000" pitchFamily="65" charset="-122"/>
                <a:ea typeface="方正超粗黑_GBK" panose="03000509000000000000" pitchFamily="65" charset="-122"/>
              </a:rPr>
              <a:t>推控制阀组件位于主轮舱龙骨梁上，</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号反推控制阀组件位于左侧，</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号反推控制阀组件位于右侧。</a:t>
            </a:r>
          </a:p>
        </p:txBody>
      </p:sp>
    </p:spTree>
    <p:extLst>
      <p:ext uri="{BB962C8B-B14F-4D97-AF65-F5344CB8AC3E}">
        <p14:creationId xmlns:p14="http://schemas.microsoft.com/office/powerpoint/2010/main" val="8689613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416388" cy="3795895"/>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25005" t="16117" r="17023" b="25933"/>
          <a:stretch/>
        </p:blipFill>
        <p:spPr>
          <a:xfrm>
            <a:off x="150461" y="3162344"/>
            <a:ext cx="5115465" cy="3583636"/>
          </a:xfrm>
          <a:prstGeom prst="rect">
            <a:avLst/>
          </a:prstGeom>
          <a:ln w="38100">
            <a:solidFill>
              <a:srgbClr val="FFC000"/>
            </a:solidFill>
          </a:ln>
        </p:spPr>
      </p:pic>
      <p:sp>
        <p:nvSpPr>
          <p:cNvPr id="8" name="文本框 7"/>
          <p:cNvSpPr txBox="1"/>
          <p:nvPr/>
        </p:nvSpPr>
        <p:spPr>
          <a:xfrm>
            <a:off x="4697083" y="5874076"/>
            <a:ext cx="722324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地</a:t>
            </a:r>
            <a:r>
              <a:rPr lang="zh-CN" altLang="en-US" sz="5400" dirty="0">
                <a:solidFill>
                  <a:srgbClr val="FF0000"/>
                </a:solidFill>
                <a:latin typeface="方正超粗黑_GBK" panose="03000509000000000000" pitchFamily="65" charset="-122"/>
                <a:ea typeface="方正超粗黑_GBK" panose="03000509000000000000" pitchFamily="65" charset="-122"/>
              </a:rPr>
              <a:t>面维护解除反推装置</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779697" y="88909"/>
            <a:ext cx="5538159" cy="535531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解除反推装置的目的：</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）当人员和设备在这个区域时，防止误操作反推装置。</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）隔离反推液压系统，将反推控制阀组件人工关断阀手柄用锁销锁定。</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）确保正推力手柄在慢车位置，安放“</a:t>
            </a:r>
            <a:r>
              <a:rPr lang="en-US" altLang="zh-CN" dirty="0">
                <a:latin typeface="方正超粗黑_GBK" panose="03000509000000000000" pitchFamily="65" charset="-122"/>
                <a:ea typeface="方正超粗黑_GBK" panose="03000509000000000000" pitchFamily="65" charset="-122"/>
              </a:rPr>
              <a:t>DO-NOT-OPERATE”</a:t>
            </a:r>
            <a:r>
              <a:rPr lang="zh-CN" altLang="en-US" dirty="0">
                <a:latin typeface="方正超粗黑_GBK" panose="03000509000000000000" pitchFamily="65" charset="-122"/>
                <a:ea typeface="方正超粗黑_GBK" panose="03000509000000000000" pitchFamily="65" charset="-122"/>
              </a:rPr>
              <a:t>标牌</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）确认对应反推手柄在收进位置安放“</a:t>
            </a:r>
            <a:r>
              <a:rPr lang="en-US" altLang="zh-CN" dirty="0">
                <a:latin typeface="方正超粗黑_GBK" panose="03000509000000000000" pitchFamily="65" charset="-122"/>
                <a:ea typeface="方正超粗黑_GBK" panose="03000509000000000000" pitchFamily="65" charset="-122"/>
              </a:rPr>
              <a:t>DO-NOT-OPERATE“</a:t>
            </a:r>
            <a:r>
              <a:rPr lang="zh-CN" altLang="en-US" dirty="0">
                <a:latin typeface="方正超粗黑_GBK" panose="03000509000000000000" pitchFamily="65" charset="-122"/>
                <a:ea typeface="方正超粗黑_GBK" panose="03000509000000000000" pitchFamily="65" charset="-122"/>
              </a:rPr>
              <a:t>标牌</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）断开跳开关并安放安全标牌：</a:t>
            </a:r>
          </a:p>
          <a:p>
            <a:r>
              <a:rPr lang="zh-CN" altLang="en-US" dirty="0">
                <a:latin typeface="方正超粗黑_GBK" panose="03000509000000000000" pitchFamily="65" charset="-122"/>
                <a:ea typeface="方正超粗黑_GBK" panose="03000509000000000000" pitchFamily="65" charset="-122"/>
              </a:rPr>
              <a:t>对于一号发动机：</a:t>
            </a:r>
            <a:r>
              <a:rPr lang="en-US" altLang="zh-CN" dirty="0">
                <a:latin typeface="方正超粗黑_GBK" panose="03000509000000000000" pitchFamily="65" charset="-122"/>
                <a:ea typeface="方正超粗黑_GBK" panose="03000509000000000000" pitchFamily="65" charset="-122"/>
              </a:rPr>
              <a:t>P18-2 ENGINE 1 THRUST REVERSER CONT</a:t>
            </a:r>
          </a:p>
          <a:p>
            <a:r>
              <a:rPr lang="zh-CN" altLang="en-US" dirty="0">
                <a:latin typeface="方正超粗黑_GBK" panose="03000509000000000000" pitchFamily="65" charset="-122"/>
                <a:ea typeface="方正超粗黑_GBK" panose="03000509000000000000" pitchFamily="65" charset="-122"/>
              </a:rPr>
              <a:t>对于二号发动机：</a:t>
            </a:r>
            <a:r>
              <a:rPr lang="en-US" altLang="zh-CN" dirty="0">
                <a:latin typeface="方正超粗黑_GBK" panose="03000509000000000000" pitchFamily="65" charset="-122"/>
                <a:ea typeface="方正超粗黑_GBK" panose="03000509000000000000" pitchFamily="65" charset="-122"/>
              </a:rPr>
              <a:t>P6-2 ENGINE 2 THRUST REVERSER CONT</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）安装锁</a:t>
            </a:r>
            <a:r>
              <a:rPr lang="zh-CN" altLang="en-US" dirty="0" smtClean="0">
                <a:latin typeface="方正超粗黑_GBK" panose="03000509000000000000" pitchFamily="65" charset="-122"/>
                <a:ea typeface="方正超粗黑_GBK" panose="03000509000000000000" pitchFamily="65" charset="-122"/>
              </a:rPr>
              <a:t>销对</a:t>
            </a:r>
            <a:r>
              <a:rPr lang="zh-CN" altLang="en-US" dirty="0">
                <a:latin typeface="方正超粗黑_GBK" panose="03000509000000000000" pitchFamily="65" charset="-122"/>
                <a:ea typeface="方正超粗黑_GBK" panose="03000509000000000000" pitchFamily="65" charset="-122"/>
              </a:rPr>
              <a:t>于一号发动机，反推控制阀组件在主轮舱龙骨梁的左侧；</a:t>
            </a:r>
          </a:p>
          <a:p>
            <a:r>
              <a:rPr lang="zh-CN" altLang="en-US" dirty="0">
                <a:latin typeface="方正超粗黑_GBK" panose="03000509000000000000" pitchFamily="65" charset="-122"/>
                <a:ea typeface="方正超粗黑_GBK" panose="03000509000000000000" pitchFamily="65" charset="-122"/>
              </a:rPr>
              <a:t>对于二号发动机，反推控制阀组件在主轮舱龙骨梁的右</a:t>
            </a:r>
            <a:r>
              <a:rPr lang="zh-CN" altLang="en-US" dirty="0" smtClean="0">
                <a:latin typeface="方正超粗黑_GBK" panose="03000509000000000000" pitchFamily="65" charset="-122"/>
                <a:ea typeface="方正超粗黑_GBK" panose="03000509000000000000" pitchFamily="65" charset="-122"/>
              </a:rPr>
              <a:t>侧。顺</a:t>
            </a:r>
            <a:r>
              <a:rPr lang="zh-CN" altLang="en-US" dirty="0">
                <a:latin typeface="方正超粗黑_GBK" panose="03000509000000000000" pitchFamily="65" charset="-122"/>
                <a:ea typeface="方正超粗黑_GBK" panose="03000509000000000000" pitchFamily="65" charset="-122"/>
              </a:rPr>
              <a:t>时针转动人工关断阀手柄，使手柄上的销孔和控制阀组件上的孔对齐，安装锁销。</a:t>
            </a:r>
          </a:p>
        </p:txBody>
      </p:sp>
      <p:cxnSp>
        <p:nvCxnSpPr>
          <p:cNvPr id="13" name="直接箭头连接符 12"/>
          <p:cNvCxnSpPr>
            <a:stCxn id="9" idx="0"/>
          </p:cNvCxnSpPr>
          <p:nvPr/>
        </p:nvCxnSpPr>
        <p:spPr>
          <a:xfrm flipH="1" flipV="1">
            <a:off x="4054415" y="2048447"/>
            <a:ext cx="207034" cy="12752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25814" y="3323712"/>
            <a:ext cx="871269"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解除销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4339587" y="3693044"/>
            <a:ext cx="150462" cy="17776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587260" y="3663609"/>
            <a:ext cx="2338259" cy="11429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151625" y="3260505"/>
            <a:ext cx="642669"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7161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12526"/>
            <a:ext cx="12192000" cy="5149210"/>
          </a:xfrm>
          <a:prstGeom prst="rect">
            <a:avLst/>
          </a:prstGeom>
        </p:spPr>
      </p:pic>
      <p:sp>
        <p:nvSpPr>
          <p:cNvPr id="5" name="圆角矩形 4"/>
          <p:cNvSpPr/>
          <p:nvPr/>
        </p:nvSpPr>
        <p:spPr>
          <a:xfrm>
            <a:off x="9765102" y="819510"/>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56110" y="5634229"/>
            <a:ext cx="667978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风扇排气和涡轮排气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9765102" y="3985403"/>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1726174" y="1846052"/>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1708920" y="2760454"/>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35677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反推系</a:t>
            </a:r>
            <a:r>
              <a:rPr lang="zh-CN" altLang="en-US" dirty="0" smtClean="0"/>
              <a:t>统</a:t>
            </a:r>
            <a:r>
              <a:rPr lang="en-US" altLang="zh-CN" dirty="0" smtClean="0"/>
              <a:t>MEL</a:t>
            </a:r>
            <a:r>
              <a:rPr lang="zh-CN" altLang="en-US" dirty="0"/>
              <a:t>保留操作程序</a:t>
            </a:r>
            <a:r>
              <a:rPr lang="en-US" altLang="zh-CN" dirty="0"/>
              <a:t>-</a:t>
            </a:r>
            <a:r>
              <a:rPr lang="zh-CN" altLang="en-US" dirty="0"/>
              <a:t>液压收</a:t>
            </a:r>
            <a:r>
              <a:rPr lang="zh-CN" altLang="en-US" dirty="0" smtClean="0"/>
              <a:t>放</a:t>
            </a:r>
            <a:endParaRPr lang="zh-CN" altLang="en-US" dirty="0"/>
          </a:p>
        </p:txBody>
      </p:sp>
      <p:sp>
        <p:nvSpPr>
          <p:cNvPr id="3" name="内容占位符 2"/>
          <p:cNvSpPr>
            <a:spLocks noGrp="1"/>
          </p:cNvSpPr>
          <p:nvPr>
            <p:ph idx="1"/>
          </p:nvPr>
        </p:nvSpPr>
        <p:spPr/>
        <p:txBody>
          <a:bodyPr/>
          <a:lstStyle/>
          <a:p>
            <a:r>
              <a:rPr lang="zh-CN" altLang="en-US" dirty="0" smtClean="0"/>
              <a:t>根</a:t>
            </a:r>
            <a:r>
              <a:rPr lang="zh-CN" altLang="en-US" dirty="0"/>
              <a:t>据</a:t>
            </a:r>
            <a:r>
              <a:rPr lang="en-US" altLang="zh-CN" dirty="0"/>
              <a:t>MEL</a:t>
            </a:r>
            <a:r>
              <a:rPr lang="zh-CN" altLang="en-US" dirty="0"/>
              <a:t>的相关说明</a:t>
            </a:r>
            <a:r>
              <a:rPr lang="zh-CN" altLang="en-US" dirty="0" smtClean="0"/>
              <a:t>：</a:t>
            </a:r>
            <a:endParaRPr lang="en-US" altLang="zh-CN" dirty="0" smtClean="0"/>
          </a:p>
          <a:p>
            <a:r>
              <a:rPr lang="zh-CN" altLang="en-US" dirty="0" smtClean="0"/>
              <a:t>（</a:t>
            </a:r>
            <a:r>
              <a:rPr lang="en-US" altLang="zh-CN" dirty="0"/>
              <a:t>1</a:t>
            </a:r>
            <a:r>
              <a:rPr lang="zh-CN" altLang="en-US" dirty="0"/>
              <a:t>）当一个反推系统失效时，应将反推锁在关</a:t>
            </a:r>
            <a:r>
              <a:rPr lang="en-US" altLang="zh-CN" dirty="0"/>
              <a:t>(</a:t>
            </a:r>
            <a:r>
              <a:rPr lang="zh-CN" altLang="en-US" dirty="0"/>
              <a:t>前推</a:t>
            </a:r>
            <a:r>
              <a:rPr lang="en-US" altLang="zh-CN" dirty="0"/>
              <a:t>)</a:t>
            </a:r>
            <a:r>
              <a:rPr lang="zh-CN" altLang="en-US" dirty="0"/>
              <a:t>位置</a:t>
            </a:r>
            <a:r>
              <a:rPr lang="zh-CN" altLang="en-US" dirty="0" smtClean="0"/>
              <a:t>。</a:t>
            </a:r>
            <a:endParaRPr lang="en-US" altLang="zh-CN" dirty="0" smtClean="0"/>
          </a:p>
          <a:p>
            <a:r>
              <a:rPr lang="zh-CN" altLang="en-US" dirty="0" smtClean="0"/>
              <a:t>（</a:t>
            </a:r>
            <a:r>
              <a:rPr lang="en-US" altLang="zh-CN" dirty="0"/>
              <a:t>2</a:t>
            </a:r>
            <a:r>
              <a:rPr lang="zh-CN" altLang="en-US" dirty="0"/>
              <a:t>）当一个</a:t>
            </a:r>
            <a:r>
              <a:rPr lang="en-US" altLang="zh-CN" dirty="0"/>
              <a:t>REVERSER(</a:t>
            </a:r>
            <a:r>
              <a:rPr lang="zh-CN" altLang="en-US" dirty="0"/>
              <a:t>反推</a:t>
            </a:r>
            <a:r>
              <a:rPr lang="en-US" altLang="zh-CN" dirty="0"/>
              <a:t>)</a:t>
            </a:r>
            <a:r>
              <a:rPr lang="zh-CN" altLang="en-US" dirty="0"/>
              <a:t>灯失效时，应将反推锁在收进</a:t>
            </a:r>
            <a:r>
              <a:rPr lang="en-US" altLang="zh-CN" dirty="0"/>
              <a:t>(</a:t>
            </a:r>
            <a:r>
              <a:rPr lang="zh-CN" altLang="en-US" dirty="0"/>
              <a:t>正推力</a:t>
            </a:r>
            <a:r>
              <a:rPr lang="en-US" altLang="zh-CN" dirty="0"/>
              <a:t>)</a:t>
            </a:r>
            <a:r>
              <a:rPr lang="zh-CN" altLang="en-US" dirty="0"/>
              <a:t>位置</a:t>
            </a:r>
            <a:r>
              <a:rPr lang="zh-CN" altLang="en-US" dirty="0" smtClean="0"/>
              <a:t>。</a:t>
            </a:r>
            <a:endParaRPr lang="en-US" altLang="zh-CN" dirty="0" smtClean="0"/>
          </a:p>
          <a:p>
            <a:r>
              <a:rPr lang="zh-CN" altLang="en-US" dirty="0" smtClean="0"/>
              <a:t>（</a:t>
            </a:r>
            <a:r>
              <a:rPr lang="en-US" altLang="zh-CN" dirty="0"/>
              <a:t>3</a:t>
            </a:r>
            <a:r>
              <a:rPr lang="zh-CN" altLang="en-US" dirty="0"/>
              <a:t>）反推锁在收进</a:t>
            </a:r>
            <a:r>
              <a:rPr lang="en-US" altLang="zh-CN" dirty="0"/>
              <a:t>(</a:t>
            </a:r>
            <a:r>
              <a:rPr lang="zh-CN" altLang="en-US" dirty="0"/>
              <a:t>正推力</a:t>
            </a:r>
            <a:r>
              <a:rPr lang="en-US" altLang="zh-CN" dirty="0"/>
              <a:t>)</a:t>
            </a:r>
            <a:r>
              <a:rPr lang="zh-CN" altLang="en-US" dirty="0"/>
              <a:t>位置时，应确保反推同步锁处于锁定位置</a:t>
            </a:r>
            <a:r>
              <a:rPr lang="zh-CN" altLang="en-US" dirty="0" smtClean="0"/>
              <a:t>。</a:t>
            </a:r>
            <a:endParaRPr lang="zh-CN" altLang="en-US" dirty="0"/>
          </a:p>
        </p:txBody>
      </p:sp>
    </p:spTree>
    <p:extLst>
      <p:ext uri="{BB962C8B-B14F-4D97-AF65-F5344CB8AC3E}">
        <p14:creationId xmlns:p14="http://schemas.microsoft.com/office/powerpoint/2010/main" val="1711957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7526" y="0"/>
            <a:ext cx="3304460" cy="6858000"/>
          </a:xfrm>
          <a:prstGeom prst="rect">
            <a:avLst/>
          </a:prstGeom>
        </p:spPr>
      </p:pic>
      <p:pic>
        <p:nvPicPr>
          <p:cNvPr id="3" name="图片 2"/>
          <p:cNvPicPr>
            <a:picLocks noChangeAspect="1"/>
          </p:cNvPicPr>
          <p:nvPr/>
        </p:nvPicPr>
        <p:blipFill>
          <a:blip r:embed="rId3"/>
          <a:stretch>
            <a:fillRect/>
          </a:stretch>
        </p:blipFill>
        <p:spPr>
          <a:xfrm>
            <a:off x="3621986" y="-12402"/>
            <a:ext cx="4390517" cy="2815987"/>
          </a:xfrm>
          <a:prstGeom prst="rect">
            <a:avLst/>
          </a:prstGeom>
        </p:spPr>
      </p:pic>
      <p:pic>
        <p:nvPicPr>
          <p:cNvPr id="4" name="图片 3"/>
          <p:cNvPicPr>
            <a:picLocks noChangeAspect="1"/>
          </p:cNvPicPr>
          <p:nvPr/>
        </p:nvPicPr>
        <p:blipFill>
          <a:blip r:embed="rId4"/>
          <a:stretch>
            <a:fillRect/>
          </a:stretch>
        </p:blipFill>
        <p:spPr>
          <a:xfrm>
            <a:off x="4192979" y="2803585"/>
            <a:ext cx="3460866" cy="3962142"/>
          </a:xfrm>
          <a:prstGeom prst="rect">
            <a:avLst/>
          </a:prstGeom>
        </p:spPr>
      </p:pic>
      <p:pic>
        <p:nvPicPr>
          <p:cNvPr id="6" name="图片 5"/>
          <p:cNvPicPr>
            <a:picLocks noChangeAspect="1"/>
          </p:cNvPicPr>
          <p:nvPr/>
        </p:nvPicPr>
        <p:blipFill>
          <a:blip r:embed="rId5"/>
          <a:stretch>
            <a:fillRect/>
          </a:stretch>
        </p:blipFill>
        <p:spPr>
          <a:xfrm>
            <a:off x="8224838" y="366623"/>
            <a:ext cx="3811963" cy="6124754"/>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58791" y="51759"/>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03082" y="10352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24838" y="366623"/>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189680" y="2885535"/>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114699" y="342900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65008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41171" y="351496"/>
            <a:ext cx="3947750" cy="6155009"/>
          </a:xfrm>
          <a:prstGeom prst="rect">
            <a:avLst/>
          </a:prstGeom>
        </p:spPr>
      </p:pic>
      <p:pic>
        <p:nvPicPr>
          <p:cNvPr id="9" name="图片 8"/>
          <p:cNvPicPr>
            <a:picLocks noChangeAspect="1"/>
          </p:cNvPicPr>
          <p:nvPr/>
        </p:nvPicPr>
        <p:blipFill>
          <a:blip r:embed="rId3"/>
          <a:stretch>
            <a:fillRect/>
          </a:stretch>
        </p:blipFill>
        <p:spPr>
          <a:xfrm>
            <a:off x="4601700" y="3743864"/>
            <a:ext cx="2607838" cy="2799272"/>
          </a:xfrm>
          <a:prstGeom prst="rect">
            <a:avLst/>
          </a:prstGeom>
        </p:spPr>
      </p:pic>
      <p:pic>
        <p:nvPicPr>
          <p:cNvPr id="10" name="图片 9"/>
          <p:cNvPicPr>
            <a:picLocks noChangeAspect="1"/>
          </p:cNvPicPr>
          <p:nvPr/>
        </p:nvPicPr>
        <p:blipFill>
          <a:blip r:embed="rId4"/>
          <a:stretch>
            <a:fillRect/>
          </a:stretch>
        </p:blipFill>
        <p:spPr>
          <a:xfrm>
            <a:off x="7980648" y="151502"/>
            <a:ext cx="4047786" cy="6554997"/>
          </a:xfrm>
          <a:prstGeom prst="rect">
            <a:avLst/>
          </a:prstGeom>
        </p:spPr>
      </p:pic>
      <p:sp>
        <p:nvSpPr>
          <p:cNvPr id="11" name="椭圆 10"/>
          <p:cNvSpPr/>
          <p:nvPr/>
        </p:nvSpPr>
        <p:spPr>
          <a:xfrm>
            <a:off x="93792" y="412706"/>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2015" y="3545187"/>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00</a:t>
            </a:r>
            <a:endParaRPr lang="zh-CN" altLang="en-US" dirty="0"/>
          </a:p>
        </p:txBody>
      </p:sp>
      <p:sp>
        <p:nvSpPr>
          <p:cNvPr id="14" name="椭圆 13"/>
          <p:cNvSpPr/>
          <p:nvPr/>
        </p:nvSpPr>
        <p:spPr>
          <a:xfrm>
            <a:off x="7983301" y="24585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39846" y="3653286"/>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954977" y="3256201"/>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4601700" y="199486"/>
            <a:ext cx="2606830" cy="3229514"/>
          </a:xfrm>
          <a:prstGeom prst="rect">
            <a:avLst/>
          </a:prstGeom>
        </p:spPr>
      </p:pic>
    </p:spTree>
    <p:extLst>
      <p:ext uri="{BB962C8B-B14F-4D97-AF65-F5344CB8AC3E}">
        <p14:creationId xmlns:p14="http://schemas.microsoft.com/office/powerpoint/2010/main" val="861654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265527" y="0"/>
            <a:ext cx="3734741" cy="6858000"/>
          </a:xfrm>
          <a:prstGeom prst="rect">
            <a:avLst/>
          </a:prstGeom>
        </p:spPr>
      </p:pic>
      <p:pic>
        <p:nvPicPr>
          <p:cNvPr id="3" name="图片 2"/>
          <p:cNvPicPr>
            <a:picLocks noChangeAspect="1"/>
          </p:cNvPicPr>
          <p:nvPr/>
        </p:nvPicPr>
        <p:blipFill>
          <a:blip r:embed="rId3"/>
          <a:stretch>
            <a:fillRect/>
          </a:stretch>
        </p:blipFill>
        <p:spPr>
          <a:xfrm>
            <a:off x="3597146" y="1944807"/>
            <a:ext cx="3625351" cy="2743649"/>
          </a:xfrm>
          <a:prstGeom prst="rect">
            <a:avLst/>
          </a:prstGeom>
        </p:spPr>
      </p:pic>
      <p:pic>
        <p:nvPicPr>
          <p:cNvPr id="2" name="图片 1"/>
          <p:cNvPicPr>
            <a:picLocks noChangeAspect="1"/>
          </p:cNvPicPr>
          <p:nvPr/>
        </p:nvPicPr>
        <p:blipFill>
          <a:blip r:embed="rId4"/>
          <a:stretch>
            <a:fillRect/>
          </a:stretch>
        </p:blipFill>
        <p:spPr>
          <a:xfrm>
            <a:off x="93792" y="0"/>
            <a:ext cx="3386562" cy="6858000"/>
          </a:xfrm>
          <a:prstGeom prst="rect">
            <a:avLst/>
          </a:prstGeom>
        </p:spPr>
      </p:pic>
      <p:sp>
        <p:nvSpPr>
          <p:cNvPr id="11" name="椭圆 10"/>
          <p:cNvSpPr/>
          <p:nvPr/>
        </p:nvSpPr>
        <p:spPr>
          <a:xfrm>
            <a:off x="82015" y="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269841" y="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8213771" y="4101858"/>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7675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154" y="0"/>
            <a:ext cx="9144000" cy="6858000"/>
          </a:xfrm>
          <a:prstGeom prst="rect">
            <a:avLst/>
          </a:prstGeom>
        </p:spPr>
      </p:pic>
      <p:sp>
        <p:nvSpPr>
          <p:cNvPr id="8" name="文本框 7"/>
          <p:cNvSpPr txBox="1"/>
          <p:nvPr/>
        </p:nvSpPr>
        <p:spPr>
          <a:xfrm>
            <a:off x="10917604" y="927340"/>
            <a:ext cx="1015663" cy="500332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人工打开同步锁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40535" y="2782669"/>
            <a:ext cx="1561325"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3/8</a:t>
            </a:r>
            <a:r>
              <a:rPr lang="zh-CN" altLang="en-US" dirty="0" smtClean="0">
                <a:latin typeface="方正超粗黑_GBK" panose="03000509000000000000" pitchFamily="65" charset="-122"/>
                <a:ea typeface="方正超粗黑_GBK" panose="03000509000000000000" pitchFamily="65" charset="-122"/>
              </a:rPr>
              <a:t>英寸方头工具插入开锁</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321198" y="3429000"/>
            <a:ext cx="547777" cy="9140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744527" y="1449238"/>
            <a:ext cx="789376" cy="13334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16479" y="525908"/>
            <a:ext cx="1794267"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5/8</a:t>
            </a:r>
            <a:r>
              <a:rPr lang="zh-CN" altLang="en-US" dirty="0" smtClean="0">
                <a:latin typeface="方正超粗黑_GBK" panose="03000509000000000000" pitchFamily="65" charset="-122"/>
                <a:ea typeface="方正超粗黑_GBK" panose="03000509000000000000" pitchFamily="65" charset="-122"/>
              </a:rPr>
              <a:t>英寸开口扳手来回小幅度转动六角螺帽</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702659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2018.11.7</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反推力系统</a:t>
            </a:r>
          </a:p>
        </p:txBody>
      </p:sp>
      <p:sp>
        <p:nvSpPr>
          <p:cNvPr id="3" name="内容占位符 2"/>
          <p:cNvSpPr>
            <a:spLocks noGrp="1"/>
          </p:cNvSpPr>
          <p:nvPr>
            <p:ph idx="1"/>
          </p:nvPr>
        </p:nvSpPr>
        <p:spPr/>
        <p:txBody>
          <a:bodyPr>
            <a:normAutofit/>
          </a:bodyPr>
          <a:lstStyle/>
          <a:p>
            <a:r>
              <a:rPr lang="zh-CN" altLang="en-US" dirty="0"/>
              <a:t>反推力系统主要包括三个子系统</a:t>
            </a:r>
            <a:r>
              <a:rPr lang="zh-CN" altLang="en-US" dirty="0" smtClean="0"/>
              <a:t>：</a:t>
            </a:r>
            <a:endParaRPr lang="en-US" altLang="zh-CN" dirty="0" smtClean="0"/>
          </a:p>
          <a:p>
            <a:r>
              <a:rPr lang="zh-CN" altLang="en-US" dirty="0" smtClean="0"/>
              <a:t>反</a:t>
            </a:r>
            <a:r>
              <a:rPr lang="zh-CN" altLang="en-US" dirty="0"/>
              <a:t>推装置、反推控制系统和反推指示系统。</a:t>
            </a:r>
          </a:p>
          <a:p>
            <a:r>
              <a:rPr lang="zh-CN" altLang="en-US" dirty="0"/>
              <a:t>反推装置控制发动机风扇排气气流的方向，使其斜向前喷气而产生反向推力。反推装置能在飞机着陆或者中断起飞过程中帮助飞机减速</a:t>
            </a:r>
            <a:r>
              <a:rPr lang="zh-CN" altLang="en-US" dirty="0" smtClean="0"/>
              <a:t>。</a:t>
            </a:r>
            <a:endParaRPr lang="en-US" altLang="zh-CN" dirty="0" smtClean="0"/>
          </a:p>
          <a:p>
            <a:r>
              <a:rPr lang="zh-CN" altLang="en-US" dirty="0" smtClean="0"/>
              <a:t>飞</a:t>
            </a:r>
            <a:r>
              <a:rPr lang="zh-CN" altLang="en-US" dirty="0"/>
              <a:t>机共有二套反推力装置</a:t>
            </a:r>
            <a:r>
              <a:rPr lang="zh-CN" altLang="en-US" dirty="0" smtClean="0"/>
              <a:t>：分别对应于</a:t>
            </a:r>
            <a:r>
              <a:rPr lang="en-US" altLang="zh-CN" dirty="0" smtClean="0"/>
              <a:t>1</a:t>
            </a:r>
            <a:r>
              <a:rPr lang="zh-CN" altLang="en-US" dirty="0" smtClean="0"/>
              <a:t>号和</a:t>
            </a:r>
            <a:r>
              <a:rPr lang="en-US" altLang="zh-CN" dirty="0" smtClean="0"/>
              <a:t>2</a:t>
            </a:r>
            <a:r>
              <a:rPr lang="zh-CN" altLang="en-US" dirty="0"/>
              <a:t>号发动</a:t>
            </a:r>
            <a:r>
              <a:rPr lang="zh-CN" altLang="en-US" dirty="0" smtClean="0"/>
              <a:t>机。</a:t>
            </a:r>
            <a:endParaRPr lang="en-US" altLang="zh-CN" dirty="0" smtClean="0"/>
          </a:p>
          <a:p>
            <a:r>
              <a:rPr lang="zh-CN" altLang="en-US" dirty="0" smtClean="0"/>
              <a:t>每</a:t>
            </a:r>
            <a:r>
              <a:rPr lang="zh-CN" altLang="en-US" dirty="0"/>
              <a:t>一套反推装置又分为左右两个半环，每一半环有一个可以向后移动产生反推力的移动套筒。两个移动套筒同时工作，但相互独立</a:t>
            </a:r>
            <a:r>
              <a:rPr lang="zh-CN" altLang="en-US" dirty="0" smtClean="0"/>
              <a:t>。</a:t>
            </a:r>
            <a:endParaRPr lang="zh-CN" altLang="en-US" dirty="0"/>
          </a:p>
        </p:txBody>
      </p:sp>
    </p:spTree>
    <p:extLst>
      <p:ext uri="{BB962C8B-B14F-4D97-AF65-F5344CB8AC3E}">
        <p14:creationId xmlns:p14="http://schemas.microsoft.com/office/powerpoint/2010/main" val="357374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56951" y="0"/>
            <a:ext cx="9175237" cy="6858000"/>
          </a:xfrm>
          <a:prstGeom prst="rect">
            <a:avLst/>
          </a:prstGeom>
        </p:spPr>
      </p:pic>
      <p:sp>
        <p:nvSpPr>
          <p:cNvPr id="8" name="文本框 7"/>
          <p:cNvSpPr txBox="1"/>
          <p:nvPr/>
        </p:nvSpPr>
        <p:spPr>
          <a:xfrm>
            <a:off x="10935628" y="3541997"/>
            <a:ext cx="1015663" cy="308707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6606" y="76926"/>
            <a:ext cx="1910345" cy="230832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反推装置采用移动套筒加格栅的设计，每套反推装置都有两个半环风扇涵道（</a:t>
            </a:r>
            <a:r>
              <a:rPr lang="en-US" altLang="zh-CN" dirty="0">
                <a:latin typeface="方正超粗黑_GBK" panose="03000509000000000000" pitchFamily="65" charset="-122"/>
                <a:ea typeface="方正超粗黑_GBK" panose="03000509000000000000" pitchFamily="65" charset="-122"/>
              </a:rPr>
              <a:t>C</a:t>
            </a:r>
            <a:r>
              <a:rPr lang="zh-CN" altLang="en-US" dirty="0">
                <a:latin typeface="方正超粗黑_GBK" panose="03000509000000000000" pitchFamily="65" charset="-122"/>
                <a:ea typeface="方正超粗黑_GBK" panose="03000509000000000000" pitchFamily="65" charset="-122"/>
              </a:rPr>
              <a:t>型涵道），其外壁可以前后移动，称为移动套筒。</a:t>
            </a: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79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57" y="81953"/>
            <a:ext cx="7019742" cy="4679828"/>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0" y="90579"/>
            <a:ext cx="5777106" cy="5500782"/>
          </a:xfrm>
          <a:prstGeom prst="rect">
            <a:avLst/>
          </a:prstGeom>
        </p:spPr>
      </p:pic>
      <p:sp>
        <p:nvSpPr>
          <p:cNvPr id="8" name="文本框 7"/>
          <p:cNvSpPr txBox="1"/>
          <p:nvPr/>
        </p:nvSpPr>
        <p:spPr>
          <a:xfrm>
            <a:off x="6504317" y="5831569"/>
            <a:ext cx="556402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反推半环（</a:t>
            </a:r>
            <a:r>
              <a:rPr lang="en-US" altLang="zh-CN" sz="5400" dirty="0" smtClean="0">
                <a:solidFill>
                  <a:srgbClr val="FF0000"/>
                </a:solidFill>
                <a:latin typeface="方正超粗黑_GBK" panose="03000509000000000000" pitchFamily="65" charset="-122"/>
                <a:ea typeface="方正超粗黑_GBK" panose="03000509000000000000" pitchFamily="65" charset="-122"/>
              </a:rPr>
              <a:t>C</a:t>
            </a:r>
            <a:r>
              <a:rPr lang="zh-CN" altLang="en-US" sz="5400" dirty="0">
                <a:solidFill>
                  <a:srgbClr val="FF0000"/>
                </a:solidFill>
                <a:latin typeface="方正超粗黑_GBK" panose="03000509000000000000" pitchFamily="65" charset="-122"/>
                <a:ea typeface="方正超粗黑_GBK" panose="03000509000000000000" pitchFamily="65" charset="-122"/>
              </a:rPr>
              <a:t>涵道</a:t>
            </a:r>
            <a:r>
              <a:rPr lang="zh-CN" altLang="en-US" sz="5400" dirty="0" smtClean="0">
                <a:solidFill>
                  <a:srgbClr val="FF0000"/>
                </a:solidFill>
                <a:latin typeface="方正超粗黑_GBK" panose="03000509000000000000" pitchFamily="65" charset="-122"/>
                <a:ea typeface="方正超粗黑_GBK" panose="03000509000000000000" pitchFamily="65" charset="-122"/>
              </a:rPr>
              <a:t>）</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9857" y="4987898"/>
            <a:ext cx="6201383" cy="1200329"/>
          </a:xfrm>
          <a:prstGeom prst="rect">
            <a:avLst/>
          </a:prstGeom>
          <a:noFill/>
          <a:ln>
            <a:solidFill>
              <a:schemeClr val="tx1"/>
            </a:solidFill>
          </a:ln>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每一套反推装置又分为左右两个半环，每一半环有一个可以向后移动产生反推力的移动套筒。两个移动套筒同时工作，但相互独立。每个反推半环有三个液压作动筒作动，柔性同步轴确保三个液压作动筒的活塞杆以相同的速率伸出和缩入。</a:t>
            </a: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70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57" y="81953"/>
            <a:ext cx="7019742" cy="4679828"/>
          </a:xfrm>
          <a:prstGeom prst="rect">
            <a:avLst/>
          </a:prstGeom>
        </p:spPr>
      </p:pic>
      <p:sp>
        <p:nvSpPr>
          <p:cNvPr id="8" name="文本框 7"/>
          <p:cNvSpPr txBox="1"/>
          <p:nvPr/>
        </p:nvSpPr>
        <p:spPr>
          <a:xfrm>
            <a:off x="8721306" y="5831569"/>
            <a:ext cx="334704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反推半环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220309" y="81953"/>
            <a:ext cx="3976778" cy="1477328"/>
          </a:xfrm>
          <a:prstGeom prst="rect">
            <a:avLst/>
          </a:prstGeom>
          <a:solidFill>
            <a:schemeClr val="bg1">
              <a:lumMod val="85000"/>
            </a:schemeClr>
          </a:solidFill>
          <a:ln>
            <a:solidFill>
              <a:schemeClr val="tx1"/>
            </a:solidFill>
          </a:ln>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每个反推半环包含：移动套筒，</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个液压作动筒和</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根同步轴，</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块反推格栅，</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个阻流门，</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个阻流门阻力连杆，</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个反推装置打开作动筒，扭矩盒，</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个接近门，上下滑块和滑轨。</a:t>
            </a:r>
          </a:p>
        </p:txBody>
      </p:sp>
      <p:sp>
        <p:nvSpPr>
          <p:cNvPr id="11" name="文本框 10"/>
          <p:cNvSpPr txBox="1"/>
          <p:nvPr/>
        </p:nvSpPr>
        <p:spPr>
          <a:xfrm>
            <a:off x="1457864" y="5024889"/>
            <a:ext cx="4440804" cy="1200329"/>
          </a:xfrm>
          <a:prstGeom prst="rect">
            <a:avLst/>
          </a:prstGeom>
          <a:solidFill>
            <a:schemeClr val="bg1">
              <a:lumMod val="85000"/>
            </a:schemeClr>
          </a:solidFill>
          <a:ln>
            <a:solidFill>
              <a:schemeClr val="tx1"/>
            </a:solidFill>
          </a:ln>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当移动套筒位于最前端位置时，反推装置处于收进位置；位于最后端位置时，反推装置处于展开位置。移动套筒上有滑块，套筒可以沿滑轨向前或者向后移动。</a:t>
            </a:r>
          </a:p>
        </p:txBody>
      </p:sp>
      <p:pic>
        <p:nvPicPr>
          <p:cNvPr id="4" name="移动套筒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53038" y="1848958"/>
            <a:ext cx="3992622" cy="3264973"/>
          </a:xfrm>
          <a:prstGeom prst="rect">
            <a:avLst/>
          </a:prstGeom>
        </p:spPr>
      </p:pic>
    </p:spTree>
    <p:extLst>
      <p:ext uri="{BB962C8B-B14F-4D97-AF65-F5344CB8AC3E}">
        <p14:creationId xmlns:p14="http://schemas.microsoft.com/office/powerpoint/2010/main" val="836823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1962" y="176212"/>
            <a:ext cx="11268075" cy="650557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43268" y="3001992"/>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779034" y="2932982"/>
            <a:ext cx="664234" cy="207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49706" y="570574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027208" y="2648312"/>
            <a:ext cx="1138686" cy="207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35170" y="2701672"/>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2833777" y="5003323"/>
            <a:ext cx="945042" cy="966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5322498" y="151959"/>
            <a:ext cx="6715395"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当反推装置位于收进位置时，移动套筒（整流罩）有两个作用：</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）保护反推格栅和其他部件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）控制风扇排气气流的外侧</a:t>
            </a:r>
          </a:p>
          <a:p>
            <a:r>
              <a:rPr lang="zh-CN" altLang="en-US" dirty="0">
                <a:latin typeface="方正超粗黑_GBK" panose="03000509000000000000" pitchFamily="65" charset="-122"/>
                <a:ea typeface="方正超粗黑_GBK" panose="03000509000000000000" pitchFamily="65" charset="-122"/>
              </a:rPr>
              <a:t>当反推装置位于展开位置时，移动套筒有两个作用：</a:t>
            </a:r>
          </a:p>
          <a:p>
            <a:r>
              <a:rPr lang="en-US" altLang="zh-CN" dirty="0" smtClean="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暴露出反推格栅</a:t>
            </a:r>
          </a:p>
          <a:p>
            <a:r>
              <a:rPr lang="en-US" altLang="zh-CN" dirty="0" smtClean="0">
                <a:latin typeface="方正超粗黑_GBK" panose="03000509000000000000" pitchFamily="65" charset="-122"/>
                <a:ea typeface="方正超粗黑_GBK" panose="03000509000000000000" pitchFamily="65" charset="-122"/>
              </a:rPr>
              <a:t> (</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将阻流门移动到风扇排气流中</a:t>
            </a:r>
          </a:p>
        </p:txBody>
      </p:sp>
      <p:cxnSp>
        <p:nvCxnSpPr>
          <p:cNvPr id="18" name="直接箭头连接符 17"/>
          <p:cNvCxnSpPr/>
          <p:nvPr/>
        </p:nvCxnSpPr>
        <p:spPr>
          <a:xfrm flipH="1">
            <a:off x="8964313" y="3925019"/>
            <a:ext cx="248698" cy="4313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659954" y="3555687"/>
            <a:ext cx="1106113"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5098211" y="5712119"/>
            <a:ext cx="1359401"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动整流罩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1" name="直接箭头连接符 20"/>
          <p:cNvCxnSpPr>
            <a:stCxn id="20" idx="0"/>
          </p:cNvCxnSpPr>
          <p:nvPr/>
        </p:nvCxnSpPr>
        <p:spPr>
          <a:xfrm flipV="1">
            <a:off x="5777912" y="5149971"/>
            <a:ext cx="995291" cy="5621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152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1962" y="176212"/>
            <a:ext cx="11268075" cy="650557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43268" y="3001992"/>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779034" y="2932982"/>
            <a:ext cx="664234" cy="207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49706" y="570574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027208" y="2648312"/>
            <a:ext cx="1138686" cy="207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35170" y="2701672"/>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2833777" y="5003323"/>
            <a:ext cx="945042" cy="966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5322499" y="151959"/>
            <a:ext cx="5693434"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反推移动套筒是一个带有内、外蒙皮的组合件。外蒙皮构成发动机整流罩的气动外形并保护内部的发动机部件，称为</a:t>
            </a:r>
            <a:r>
              <a:rPr lang="zh-CN" altLang="en-US" dirty="0">
                <a:solidFill>
                  <a:srgbClr val="FF0000"/>
                </a:solidFill>
                <a:latin typeface="方正超粗黑_GBK" panose="03000509000000000000" pitchFamily="65" charset="-122"/>
                <a:ea typeface="方正超粗黑_GBK" panose="03000509000000000000" pitchFamily="65" charset="-122"/>
              </a:rPr>
              <a:t>移动整流罩</a:t>
            </a:r>
            <a:r>
              <a:rPr lang="zh-CN" altLang="en-US" dirty="0">
                <a:latin typeface="方正超粗黑_GBK" panose="03000509000000000000" pitchFamily="65" charset="-122"/>
                <a:ea typeface="方正超粗黑_GBK" panose="03000509000000000000" pitchFamily="65" charset="-122"/>
              </a:rPr>
              <a:t>。内蒙皮构成风扇涵道的外壁，称为</a:t>
            </a:r>
            <a:r>
              <a:rPr lang="zh-CN" altLang="en-US" dirty="0">
                <a:solidFill>
                  <a:srgbClr val="FF0000"/>
                </a:solidFill>
                <a:latin typeface="方正超粗黑_GBK" panose="03000509000000000000" pitchFamily="65" charset="-122"/>
                <a:ea typeface="方正超粗黑_GBK" panose="03000509000000000000" pitchFamily="65" charset="-122"/>
              </a:rPr>
              <a:t>套筒</a:t>
            </a:r>
            <a:r>
              <a:rPr lang="zh-CN" altLang="en-US" dirty="0">
                <a:latin typeface="方正超粗黑_GBK" panose="03000509000000000000" pitchFamily="65" charset="-122"/>
                <a:ea typeface="方正超粗黑_GBK" panose="03000509000000000000" pitchFamily="65" charset="-122"/>
              </a:rPr>
              <a:t>。阻流门和消音板形成了大部分的内蒙皮。</a:t>
            </a:r>
          </a:p>
        </p:txBody>
      </p:sp>
      <p:cxnSp>
        <p:nvCxnSpPr>
          <p:cNvPr id="18" name="直接箭头连接符 17"/>
          <p:cNvCxnSpPr/>
          <p:nvPr/>
        </p:nvCxnSpPr>
        <p:spPr>
          <a:xfrm flipH="1">
            <a:off x="8964313" y="3925019"/>
            <a:ext cx="248698" cy="4313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659954" y="3555687"/>
            <a:ext cx="1106113"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5098211" y="5712119"/>
            <a:ext cx="1359401"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动整流罩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1" name="直接箭头连接符 20"/>
          <p:cNvCxnSpPr>
            <a:stCxn id="20" idx="0"/>
          </p:cNvCxnSpPr>
          <p:nvPr/>
        </p:nvCxnSpPr>
        <p:spPr>
          <a:xfrm flipV="1">
            <a:off x="5777912" y="5149971"/>
            <a:ext cx="995291" cy="5621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1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39734" y="0"/>
            <a:ext cx="10512532" cy="6858000"/>
          </a:xfrm>
          <a:prstGeom prst="rect">
            <a:avLst/>
          </a:prstGeom>
        </p:spPr>
      </p:pic>
      <p:sp>
        <p:nvSpPr>
          <p:cNvPr id="8" name="文本框 7"/>
          <p:cNvSpPr txBox="1"/>
          <p:nvPr/>
        </p:nvSpPr>
        <p:spPr>
          <a:xfrm>
            <a:off x="7130" y="0"/>
            <a:ext cx="313288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781720" y="142660"/>
            <a:ext cx="3263633"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发动机排气系统包括</a:t>
            </a:r>
            <a:r>
              <a:rPr lang="zh-CN" altLang="en-US" dirty="0">
                <a:solidFill>
                  <a:srgbClr val="FF0000"/>
                </a:solidFill>
                <a:latin typeface="方正超粗黑_GBK" panose="03000509000000000000" pitchFamily="65" charset="-122"/>
                <a:ea typeface="方正超粗黑_GBK" panose="03000509000000000000" pitchFamily="65" charset="-122"/>
              </a:rPr>
              <a:t>风扇排气</a:t>
            </a:r>
            <a:r>
              <a:rPr lang="zh-CN" altLang="en-US" dirty="0">
                <a:latin typeface="方正超粗黑_GBK" panose="03000509000000000000" pitchFamily="65" charset="-122"/>
                <a:ea typeface="方正超粗黑_GBK" panose="03000509000000000000" pitchFamily="65" charset="-122"/>
              </a:rPr>
              <a:t>与</a:t>
            </a:r>
            <a:r>
              <a:rPr lang="zh-CN" altLang="en-US" dirty="0">
                <a:solidFill>
                  <a:srgbClr val="FF0000"/>
                </a:solidFill>
                <a:latin typeface="方正超粗黑_GBK" panose="03000509000000000000" pitchFamily="65" charset="-122"/>
                <a:ea typeface="方正超粗黑_GBK" panose="03000509000000000000" pitchFamily="65" charset="-122"/>
              </a:rPr>
              <a:t>涡轮排气</a:t>
            </a:r>
            <a:r>
              <a:rPr lang="zh-CN" altLang="en-US" dirty="0">
                <a:latin typeface="方正超粗黑_GBK" panose="03000509000000000000" pitchFamily="65" charset="-122"/>
                <a:ea typeface="方正超粗黑_GBK" panose="03000509000000000000" pitchFamily="65" charset="-122"/>
              </a:rPr>
              <a:t>两部分。发动机排气系统分别排出风扇和涡轮的气流，通过分开的、平行的喷管将一定速度的排气流排入大气，并产生相应的推力</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573655" y="6095894"/>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24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l="48213" t="16568" r="21513" b="50756"/>
          <a:stretch/>
        </p:blipFill>
        <p:spPr>
          <a:xfrm>
            <a:off x="6698949" y="2995130"/>
            <a:ext cx="5156680" cy="3710470"/>
          </a:xfrm>
          <a:prstGeom prst="rect">
            <a:avLst/>
          </a:prstGeom>
          <a:ln w="38100">
            <a:solidFill>
              <a:srgbClr val="FFC000"/>
            </a:solidFill>
          </a:ln>
        </p:spPr>
      </p:pic>
      <p:sp>
        <p:nvSpPr>
          <p:cNvPr id="8" name="文本框 7"/>
          <p:cNvSpPr txBox="1"/>
          <p:nvPr/>
        </p:nvSpPr>
        <p:spPr>
          <a:xfrm>
            <a:off x="9359660" y="87564"/>
            <a:ext cx="2495969"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阻</a:t>
            </a:r>
            <a:r>
              <a:rPr lang="zh-CN" altLang="en-US" sz="5400" dirty="0" smtClean="0">
                <a:solidFill>
                  <a:srgbClr val="FF0000"/>
                </a:solidFill>
                <a:latin typeface="方正超粗黑_GBK" panose="03000509000000000000" pitchFamily="65" charset="-122"/>
                <a:ea typeface="方正超粗黑_GBK" panose="03000509000000000000" pitchFamily="65" charset="-122"/>
              </a:rPr>
              <a:t>流门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H="1" flipV="1">
            <a:off x="7320232" y="1887827"/>
            <a:ext cx="2039428" cy="3925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423641" y="2083732"/>
            <a:ext cx="91943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0" name="直接箭头连接符 29"/>
          <p:cNvCxnSpPr/>
          <p:nvPr/>
        </p:nvCxnSpPr>
        <p:spPr>
          <a:xfrm flipH="1">
            <a:off x="8855734" y="2280329"/>
            <a:ext cx="503926" cy="1785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666959" y="756886"/>
            <a:ext cx="350088" cy="7148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110464" y="387554"/>
            <a:ext cx="1112989"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227870" y="1287021"/>
            <a:ext cx="11129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4532640" y="4663461"/>
            <a:ext cx="908110" cy="44337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41802" y="4774016"/>
            <a:ext cx="1024836"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C</a:t>
            </a:r>
            <a:r>
              <a:rPr lang="zh-CN" altLang="en-US" dirty="0" smtClean="0">
                <a:solidFill>
                  <a:srgbClr val="FF0000"/>
                </a:solidFill>
                <a:latin typeface="方正超粗黑_GBK" panose="03000509000000000000" pitchFamily="65" charset="-122"/>
                <a:ea typeface="方正超粗黑_GBK" panose="03000509000000000000" pitchFamily="65" charset="-122"/>
              </a:rPr>
              <a:t>涵道</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内套筒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a:off x="2340859" y="1439747"/>
            <a:ext cx="3204578" cy="8919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7771" y="3843278"/>
            <a:ext cx="2082068"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在反推装置展开过程中，液压作动筒作动移动套筒，移动套筒移动到反推格栅的后面，阻力连杆将</a:t>
            </a:r>
            <a:r>
              <a:rPr lang="zh-CN" altLang="en-US" dirty="0">
                <a:solidFill>
                  <a:srgbClr val="FF0000"/>
                </a:solidFill>
                <a:latin typeface="方正超粗黑_GBK" panose="03000509000000000000" pitchFamily="65" charset="-122"/>
                <a:ea typeface="方正超粗黑_GBK" panose="03000509000000000000" pitchFamily="65" charset="-122"/>
              </a:rPr>
              <a:t>阻流门</a:t>
            </a:r>
            <a:r>
              <a:rPr lang="zh-CN" altLang="en-US" dirty="0">
                <a:latin typeface="方正超粗黑_GBK" panose="03000509000000000000" pitchFamily="65" charset="-122"/>
                <a:ea typeface="方正超粗黑_GBK" panose="03000509000000000000" pitchFamily="65" charset="-122"/>
              </a:rPr>
              <a:t>拉起，挡住风扇向后的排气气流，风扇气流通过格栅斜向前喷出，产生反向推力。</a:t>
            </a:r>
          </a:p>
        </p:txBody>
      </p:sp>
    </p:spTree>
    <p:extLst>
      <p:ext uri="{BB962C8B-B14F-4D97-AF65-F5344CB8AC3E}">
        <p14:creationId xmlns:p14="http://schemas.microsoft.com/office/powerpoint/2010/main" val="332674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20770" y="224285"/>
            <a:ext cx="11956210" cy="498356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99242" y="5634229"/>
            <a:ext cx="6593516"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移动套筒式反推装置</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2" name="SONG-着陆-移动套筒式">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9533" y="430559"/>
            <a:ext cx="5408055" cy="4422445"/>
          </a:xfrm>
          <a:prstGeom prst="rect">
            <a:avLst/>
          </a:prstGeom>
        </p:spPr>
      </p:pic>
      <p:pic>
        <p:nvPicPr>
          <p:cNvPr id="3" name="移动套筒式">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12300" y="416969"/>
            <a:ext cx="5408055" cy="4422445"/>
          </a:xfrm>
          <a:prstGeom prst="rect">
            <a:avLst/>
          </a:prstGeom>
        </p:spPr>
      </p:pic>
    </p:spTree>
    <p:extLst>
      <p:ext uri="{BB962C8B-B14F-4D97-AF65-F5344CB8AC3E}">
        <p14:creationId xmlns:p14="http://schemas.microsoft.com/office/powerpoint/2010/main" val="611584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7" y="0"/>
            <a:ext cx="10058400" cy="6576646"/>
          </a:xfrm>
          <a:prstGeom prst="rect">
            <a:avLst/>
          </a:prstGeom>
        </p:spPr>
      </p:pic>
      <p:sp>
        <p:nvSpPr>
          <p:cNvPr id="8" name="文本框 7"/>
          <p:cNvSpPr txBox="1"/>
          <p:nvPr/>
        </p:nvSpPr>
        <p:spPr>
          <a:xfrm>
            <a:off x="10764944" y="2951485"/>
            <a:ext cx="1015663" cy="3693589"/>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反推作动筒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878916" y="5383120"/>
            <a:ext cx="681458"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格栅</a:t>
            </a:r>
          </a:p>
        </p:txBody>
      </p:sp>
      <p:sp>
        <p:nvSpPr>
          <p:cNvPr id="11" name="椭圆 10"/>
          <p:cNvSpPr/>
          <p:nvPr/>
        </p:nvSpPr>
        <p:spPr>
          <a:xfrm>
            <a:off x="8195092" y="2658594"/>
            <a:ext cx="1069677" cy="144757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623758" y="4222304"/>
            <a:ext cx="1595887" cy="11519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745" y="-8863"/>
            <a:ext cx="4651255" cy="2825978"/>
          </a:xfrm>
          <a:prstGeom prst="rect">
            <a:avLst/>
          </a:prstGeom>
        </p:spPr>
      </p:pic>
      <p:cxnSp>
        <p:nvCxnSpPr>
          <p:cNvPr id="12" name="直接箭头连接符 11"/>
          <p:cNvCxnSpPr/>
          <p:nvPr/>
        </p:nvCxnSpPr>
        <p:spPr>
          <a:xfrm flipH="1">
            <a:off x="5184476" y="1716657"/>
            <a:ext cx="944591" cy="13928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937332" y="1342894"/>
            <a:ext cx="1179460"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反推作动筒活塞杆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6" idx="3"/>
          </p:cNvCxnSpPr>
          <p:nvPr/>
        </p:nvCxnSpPr>
        <p:spPr>
          <a:xfrm flipV="1">
            <a:off x="7949707" y="2065215"/>
            <a:ext cx="1117119" cy="4287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578107" y="2170784"/>
            <a:ext cx="1371600"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反推移动整流罩（套筒）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1940943" y="1024330"/>
            <a:ext cx="1591576" cy="106599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414732" y="650567"/>
            <a:ext cx="89714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扭矩盒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263571" y="3782616"/>
            <a:ext cx="1884407"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每个反推半环</a:t>
            </a:r>
            <a:r>
              <a:rPr lang="zh-CN" altLang="en-US" dirty="0" smtClean="0">
                <a:latin typeface="方正超粗黑_GBK" panose="03000509000000000000" pitchFamily="65" charset="-122"/>
                <a:ea typeface="方正超粗黑_GBK" panose="03000509000000000000" pitchFamily="65" charset="-122"/>
              </a:rPr>
              <a:t>有</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液压作动筒，作动筒活塞杆伸出时作动反推装置</a:t>
            </a:r>
            <a:r>
              <a:rPr lang="zh-CN" altLang="en-US" dirty="0">
                <a:solidFill>
                  <a:srgbClr val="FF0000"/>
                </a:solidFill>
                <a:latin typeface="方正超粗黑_GBK" panose="03000509000000000000" pitchFamily="65" charset="-122"/>
                <a:ea typeface="方正超粗黑_GBK" panose="03000509000000000000" pitchFamily="65" charset="-122"/>
              </a:rPr>
              <a:t>展开</a:t>
            </a:r>
            <a:r>
              <a:rPr lang="zh-CN" altLang="en-US" dirty="0">
                <a:latin typeface="方正超粗黑_GBK" panose="03000509000000000000" pitchFamily="65" charset="-122"/>
                <a:ea typeface="方正超粗黑_GBK" panose="03000509000000000000" pitchFamily="65" charset="-122"/>
              </a:rPr>
              <a:t>，活塞杆缩入时反推装置</a:t>
            </a:r>
            <a:r>
              <a:rPr lang="zh-CN" altLang="en-US" dirty="0">
                <a:solidFill>
                  <a:srgbClr val="FF0000"/>
                </a:solidFill>
                <a:latin typeface="方正超粗黑_GBK" panose="03000509000000000000" pitchFamily="65" charset="-122"/>
                <a:ea typeface="方正超粗黑_GBK" panose="03000509000000000000" pitchFamily="65" charset="-122"/>
              </a:rPr>
              <a:t>收进</a:t>
            </a:r>
            <a:r>
              <a:rPr lang="zh-CN" altLang="en-US" dirty="0">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4076935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65688"/>
            <a:ext cx="12192000" cy="5091448"/>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513608" y="13277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反推装置收进</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73221" y="5982743"/>
            <a:ext cx="2173799"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367736" y="3262271"/>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a:stCxn id="14" idx="1"/>
          </p:cNvCxnSpPr>
          <p:nvPr/>
        </p:nvCxnSpPr>
        <p:spPr>
          <a:xfrm flipH="1" flipV="1">
            <a:off x="3446702" y="3233835"/>
            <a:ext cx="672410" cy="568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19112" y="3106041"/>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a:stCxn id="9" idx="0"/>
          </p:cNvCxnSpPr>
          <p:nvPr/>
        </p:nvCxnSpPr>
        <p:spPr>
          <a:xfrm flipV="1">
            <a:off x="1813928" y="2621359"/>
            <a:ext cx="744253" cy="6409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7177403" y="2121028"/>
            <a:ext cx="336205" cy="5003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69346" y="2652848"/>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3222077" y="343335"/>
            <a:ext cx="136252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移动整流罩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a:off x="3567135" y="712667"/>
            <a:ext cx="336204" cy="4249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4248396" y="836457"/>
            <a:ext cx="849815" cy="7127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784785" y="540271"/>
            <a:ext cx="65848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3187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1962" y="176212"/>
            <a:ext cx="11268075" cy="650557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43268" y="3001992"/>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779034" y="2932982"/>
            <a:ext cx="664234" cy="207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49706" y="570574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反推装置展开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027208" y="2648312"/>
            <a:ext cx="1138686" cy="207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35170" y="2701672"/>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2833777" y="5003323"/>
            <a:ext cx="945042" cy="966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6911345" y="176212"/>
            <a:ext cx="4818692"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在反推装置展开过程中，液压作动筒作动移动套筒，移动套筒移动到反推格栅的后面，阻力连杆将阻流门拉起，挡住风扇向后的排气气流，风扇气流通过格栅斜向前喷出，产生反向推力。</a:t>
            </a:r>
          </a:p>
        </p:txBody>
      </p:sp>
      <p:cxnSp>
        <p:nvCxnSpPr>
          <p:cNvPr id="18" name="直接箭头连接符 17"/>
          <p:cNvCxnSpPr/>
          <p:nvPr/>
        </p:nvCxnSpPr>
        <p:spPr>
          <a:xfrm flipH="1">
            <a:off x="8005313" y="3925647"/>
            <a:ext cx="241540" cy="344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867291" y="3556315"/>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V="1">
            <a:off x="6263677" y="5175538"/>
            <a:ext cx="405442" cy="53020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503653" y="5705744"/>
            <a:ext cx="132653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移动整流罩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02327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5312"/>
          <a:stretch/>
        </p:blipFill>
        <p:spPr>
          <a:xfrm>
            <a:off x="60385" y="240996"/>
            <a:ext cx="5410373" cy="4736441"/>
          </a:xfrm>
          <a:prstGeom prst="rect">
            <a:avLst/>
          </a:prstGeom>
        </p:spPr>
      </p:pic>
      <p:pic>
        <p:nvPicPr>
          <p:cNvPr id="2" name="图片 1"/>
          <p:cNvPicPr>
            <a:picLocks noChangeAspect="1"/>
          </p:cNvPicPr>
          <p:nvPr/>
        </p:nvPicPr>
        <p:blipFill>
          <a:blip r:embed="rId3"/>
          <a:stretch>
            <a:fillRect/>
          </a:stretch>
        </p:blipFill>
        <p:spPr>
          <a:xfrm>
            <a:off x="5317729" y="85725"/>
            <a:ext cx="6715125" cy="6686550"/>
          </a:xfrm>
          <a:prstGeom prst="rect">
            <a:avLst/>
          </a:prstGeom>
        </p:spPr>
      </p:pic>
      <p:sp>
        <p:nvSpPr>
          <p:cNvPr id="5" name="圆角矩形 4"/>
          <p:cNvSpPr/>
          <p:nvPr/>
        </p:nvSpPr>
        <p:spPr>
          <a:xfrm>
            <a:off x="2872625" y="1084068"/>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0" y="5941950"/>
            <a:ext cx="6507253"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反推作动筒与同步轴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283870" y="3724756"/>
            <a:ext cx="88846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4015167" y="2189975"/>
            <a:ext cx="945021" cy="102767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10205049" y="4145847"/>
            <a:ext cx="523053" cy="9437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8117456" y="4145847"/>
            <a:ext cx="2610646" cy="8919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773286" y="402581"/>
            <a:ext cx="325669" cy="336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524776" y="85725"/>
            <a:ext cx="114835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flipV="1">
            <a:off x="2000223" y="2526405"/>
            <a:ext cx="1007471" cy="11983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1887526" y="309211"/>
            <a:ext cx="1120168" cy="34427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765017" y="3724756"/>
            <a:ext cx="1242677" cy="105640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103818" y="3567255"/>
            <a:ext cx="1148357"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反推作动筒活塞杆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3" name="右箭头 22"/>
          <p:cNvSpPr/>
          <p:nvPr/>
        </p:nvSpPr>
        <p:spPr>
          <a:xfrm>
            <a:off x="5719268" y="15357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960188" y="117365"/>
            <a:ext cx="67053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5" name="右箭头 24"/>
          <p:cNvSpPr/>
          <p:nvPr/>
        </p:nvSpPr>
        <p:spPr>
          <a:xfrm>
            <a:off x="5545979" y="453215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837833" y="4474346"/>
            <a:ext cx="67053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7704954" y="1845900"/>
            <a:ext cx="2275808" cy="3440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7704954" y="3338423"/>
            <a:ext cx="1948004" cy="5679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652957" y="3144879"/>
            <a:ext cx="113552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下同步轴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9910787" y="2005309"/>
            <a:ext cx="113552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上同步轴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37600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17729" y="85725"/>
            <a:ext cx="6715125" cy="6686550"/>
          </a:xfrm>
          <a:prstGeom prst="rect">
            <a:avLst/>
          </a:prstGeom>
        </p:spPr>
      </p:pic>
      <p:sp>
        <p:nvSpPr>
          <p:cNvPr id="8" name="文本框 7"/>
          <p:cNvSpPr txBox="1"/>
          <p:nvPr/>
        </p:nvSpPr>
        <p:spPr>
          <a:xfrm>
            <a:off x="143713" y="5800485"/>
            <a:ext cx="5929283"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作动筒和同步轴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283870" y="3724756"/>
            <a:ext cx="88846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10205049" y="4145847"/>
            <a:ext cx="523053" cy="9437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8117456" y="4145847"/>
            <a:ext cx="2610646" cy="8919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773286" y="402581"/>
            <a:ext cx="325669" cy="336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524776" y="85725"/>
            <a:ext cx="114835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3" name="右箭头 22"/>
          <p:cNvSpPr/>
          <p:nvPr/>
        </p:nvSpPr>
        <p:spPr>
          <a:xfrm>
            <a:off x="5719268" y="15357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5545979" y="453215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H="1" flipV="1">
            <a:off x="7704954" y="1845900"/>
            <a:ext cx="2275808" cy="3440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7704954" y="2189975"/>
            <a:ext cx="2275808" cy="12052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980762" y="2041597"/>
            <a:ext cx="888464"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同步轴</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根）</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219501" y="175529"/>
            <a:ext cx="5098227" cy="4801314"/>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在反推装置收放过程中，液压作动筒作动移动套筒。</a:t>
            </a:r>
            <a:r>
              <a:rPr lang="zh-CN" altLang="en-US" dirty="0">
                <a:solidFill>
                  <a:srgbClr val="FF0000"/>
                </a:solidFill>
                <a:latin typeface="方正超粗黑_GBK" panose="03000509000000000000" pitchFamily="65" charset="-122"/>
                <a:ea typeface="方正超粗黑_GBK" panose="03000509000000000000" pitchFamily="65" charset="-122"/>
              </a:rPr>
              <a:t>同步轴</a:t>
            </a:r>
            <a:r>
              <a:rPr lang="zh-CN" altLang="en-US" dirty="0">
                <a:latin typeface="方正超粗黑_GBK" panose="03000509000000000000" pitchFamily="65" charset="-122"/>
                <a:ea typeface="方正超粗黑_GBK" panose="03000509000000000000" pitchFamily="65" charset="-122"/>
              </a:rPr>
              <a:t>可确保液压作动筒</a:t>
            </a:r>
            <a:r>
              <a:rPr lang="zh-CN" altLang="en-US" dirty="0">
                <a:solidFill>
                  <a:srgbClr val="FF0000"/>
                </a:solidFill>
                <a:latin typeface="方正超粗黑_GBK" panose="03000509000000000000" pitchFamily="65" charset="-122"/>
                <a:ea typeface="方正超粗黑_GBK" panose="03000509000000000000" pitchFamily="65" charset="-122"/>
              </a:rPr>
              <a:t>以相同的速率缩入或伸出</a:t>
            </a:r>
            <a:r>
              <a:rPr lang="zh-CN" altLang="en-US" dirty="0">
                <a:latin typeface="方正超粗黑_GBK" panose="03000509000000000000" pitchFamily="65" charset="-122"/>
                <a:ea typeface="方正超粗黑_GBK" panose="03000509000000000000" pitchFamily="65" charset="-122"/>
              </a:rPr>
              <a:t>，还可以使维护人员人工操纵反推液压作动筒。</a:t>
            </a:r>
          </a:p>
          <a:p>
            <a:pPr indent="180000"/>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个反推半环有三个液压作动筒，作动筒活塞杆伸出时作动反推装置展开，活塞杆缩入时反推装置收进</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这</a:t>
            </a:r>
            <a:r>
              <a:rPr lang="zh-CN" altLang="en-US" dirty="0">
                <a:latin typeface="方正超粗黑_GBK" panose="03000509000000000000" pitchFamily="65" charset="-122"/>
                <a:ea typeface="方正超粗黑_GBK" panose="03000509000000000000" pitchFamily="65" charset="-122"/>
              </a:rPr>
              <a:t>三个液压作动筒中有一个为</a:t>
            </a:r>
            <a:r>
              <a:rPr lang="zh-CN" altLang="en-US" dirty="0">
                <a:solidFill>
                  <a:srgbClr val="FF0000"/>
                </a:solidFill>
                <a:latin typeface="方正超粗黑_GBK" panose="03000509000000000000" pitchFamily="65" charset="-122"/>
                <a:ea typeface="方正超粗黑_GBK" panose="03000509000000000000" pitchFamily="65" charset="-122"/>
              </a:rPr>
              <a:t>机械锁作动筒</a:t>
            </a:r>
            <a:r>
              <a:rPr lang="zh-CN" altLang="en-US" dirty="0">
                <a:latin typeface="方正超粗黑_GBK" panose="03000509000000000000" pitchFamily="65" charset="-122"/>
                <a:ea typeface="方正超粗黑_GBK" panose="03000509000000000000" pitchFamily="65" charset="-122"/>
              </a:rPr>
              <a:t>，另外两个为</a:t>
            </a:r>
            <a:r>
              <a:rPr lang="zh-CN" altLang="en-US" dirty="0">
                <a:solidFill>
                  <a:srgbClr val="FF0000"/>
                </a:solidFill>
                <a:latin typeface="方正超粗黑_GBK" panose="03000509000000000000" pitchFamily="65" charset="-122"/>
                <a:ea typeface="方正超粗黑_GBK" panose="03000509000000000000" pitchFamily="65" charset="-122"/>
              </a:rPr>
              <a:t>无锁作动筒</a:t>
            </a:r>
            <a:r>
              <a:rPr lang="zh-CN" altLang="en-US" dirty="0">
                <a:latin typeface="方正超粗黑_GBK" panose="03000509000000000000" pitchFamily="65" charset="-122"/>
                <a:ea typeface="方正超粗黑_GBK" panose="03000509000000000000" pitchFamily="65" charset="-122"/>
              </a:rPr>
              <a:t>。只有在机械锁作动筒开锁的情况下，无锁作动筒才能运动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机</a:t>
            </a:r>
            <a:r>
              <a:rPr lang="zh-CN" altLang="en-US" dirty="0">
                <a:latin typeface="方正超粗黑_GBK" panose="03000509000000000000" pitchFamily="65" charset="-122"/>
                <a:ea typeface="方正超粗黑_GBK" panose="03000509000000000000" pitchFamily="65" charset="-122"/>
              </a:rPr>
              <a:t>械锁作动筒有一个位置反馈机构和一个人工开锁手柄，在人工作动移动套筒时可打开作动筒机械锁。位置反馈机构作动一个</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提供移动套筒位置信息</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zh-CN" dirty="0">
                <a:latin typeface="方正超粗黑_GBK" panose="03000509000000000000" pitchFamily="65" charset="-122"/>
                <a:ea typeface="方正超粗黑_GBK" panose="03000509000000000000" pitchFamily="65" charset="-122"/>
              </a:rPr>
              <a:t>在每台发动机上有</a:t>
            </a:r>
            <a:r>
              <a:rPr lang="zh-CN" altLang="zh-CN" dirty="0" smtClean="0">
                <a:latin typeface="方正超粗黑_GBK" panose="03000509000000000000" pitchFamily="65" charset="-122"/>
                <a:ea typeface="方正超粗黑_GBK" panose="03000509000000000000" pitchFamily="65" charset="-122"/>
              </a:rPr>
              <a:t>两</a:t>
            </a:r>
            <a:r>
              <a:rPr lang="zh-CN" altLang="en-US" dirty="0" smtClean="0">
                <a:latin typeface="方正超粗黑_GBK" panose="03000509000000000000" pitchFamily="65" charset="-122"/>
                <a:ea typeface="方正超粗黑_GBK" panose="03000509000000000000" pitchFamily="65" charset="-122"/>
              </a:rPr>
              <a:t>套</a:t>
            </a:r>
            <a:r>
              <a:rPr lang="zh-CN" altLang="zh-CN" dirty="0" smtClean="0">
                <a:latin typeface="方正超粗黑_GBK" panose="03000509000000000000" pitchFamily="65" charset="-122"/>
                <a:ea typeface="方正超粗黑_GBK" panose="03000509000000000000" pitchFamily="65" charset="-122"/>
              </a:rPr>
              <a:t>相</a:t>
            </a:r>
            <a:r>
              <a:rPr lang="zh-CN" altLang="zh-CN" dirty="0">
                <a:latin typeface="方正超粗黑_GBK" panose="03000509000000000000" pitchFamily="65" charset="-122"/>
                <a:ea typeface="方正超粗黑_GBK" panose="03000509000000000000" pitchFamily="65" charset="-122"/>
              </a:rPr>
              <a:t>同的同步轴</a:t>
            </a:r>
            <a:r>
              <a:rPr lang="zh-CN"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每套同步轴通过</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根轴，连接上、中作动筒连接，中、下作动筒。</a:t>
            </a:r>
            <a:endParaRPr lang="zh-CN" altLang="en-US" dirty="0">
              <a:latin typeface="方正超粗黑_GBK" panose="03000509000000000000" pitchFamily="65" charset="-122"/>
              <a:ea typeface="方正超粗黑_GBK" panose="03000509000000000000" pitchFamily="65" charset="-122"/>
            </a:endParaRPr>
          </a:p>
        </p:txBody>
      </p:sp>
      <p:cxnSp>
        <p:nvCxnSpPr>
          <p:cNvPr id="30" name="直接箭头连接符 29"/>
          <p:cNvCxnSpPr/>
          <p:nvPr/>
        </p:nvCxnSpPr>
        <p:spPr>
          <a:xfrm flipH="1" flipV="1">
            <a:off x="9108898" y="1193509"/>
            <a:ext cx="627762" cy="4803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760816" y="1472238"/>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上作动筒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9650844" y="3187716"/>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下作动筒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3" name="直接箭头连接符 32"/>
          <p:cNvCxnSpPr>
            <a:stCxn id="32" idx="1"/>
          </p:cNvCxnSpPr>
          <p:nvPr/>
        </p:nvCxnSpPr>
        <p:spPr>
          <a:xfrm flipH="1">
            <a:off x="9108898" y="3372382"/>
            <a:ext cx="541946" cy="5226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801614" y="2125880"/>
            <a:ext cx="2331731" cy="5743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047408" y="1955294"/>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89439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57023" y="0"/>
            <a:ext cx="10277953" cy="6858000"/>
          </a:xfrm>
          <a:prstGeom prst="rect">
            <a:avLst/>
          </a:prstGeom>
        </p:spPr>
      </p:pic>
      <p:sp>
        <p:nvSpPr>
          <p:cNvPr id="5" name="圆角矩形 4"/>
          <p:cNvSpPr/>
          <p:nvPr/>
        </p:nvSpPr>
        <p:spPr>
          <a:xfrm>
            <a:off x="7884541" y="996024"/>
            <a:ext cx="1052425" cy="29793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38605" y="5753991"/>
            <a:ext cx="4074603"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反推作动筒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36459" y="3234753"/>
            <a:ext cx="4097518"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三个液压作动筒的前端都与扭矩盒相连，而后端都与移动套筒相连</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可以通过打开风扇整流罩并向后作动移动套筒即可以接近液压作动筒。</a:t>
            </a:r>
          </a:p>
        </p:txBody>
      </p:sp>
      <p:sp>
        <p:nvSpPr>
          <p:cNvPr id="11" name="椭圆 10"/>
          <p:cNvSpPr/>
          <p:nvPr/>
        </p:nvSpPr>
        <p:spPr>
          <a:xfrm>
            <a:off x="6650966" y="3502323"/>
            <a:ext cx="957532" cy="38819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9275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33381" y="5705744"/>
            <a:ext cx="594653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反推作动筒与管路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449267" y="1010894"/>
            <a:ext cx="122489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2061713" y="1380226"/>
            <a:ext cx="982635" cy="10132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3527428" y="2695429"/>
            <a:ext cx="1743312" cy="15228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70740" y="4033651"/>
            <a:ext cx="122489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2839497" y="6305909"/>
            <a:ext cx="1263067" cy="2896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102564" y="6121243"/>
            <a:ext cx="96180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4732291" y="5259886"/>
            <a:ext cx="140109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无锁作动筒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a:stCxn id="17" idx="1"/>
          </p:cNvCxnSpPr>
          <p:nvPr/>
        </p:nvCxnSpPr>
        <p:spPr>
          <a:xfrm flipH="1">
            <a:off x="2751827" y="5444552"/>
            <a:ext cx="1980464" cy="1065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200407" y="577160"/>
            <a:ext cx="731825" cy="10263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499862" y="272230"/>
            <a:ext cx="140109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无锁作动筒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H="1" flipV="1">
            <a:off x="7159926" y="879894"/>
            <a:ext cx="1406104" cy="7850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566030" y="1518495"/>
            <a:ext cx="119907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锁作动筒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86293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21209"/>
          <a:stretch/>
        </p:blipFill>
        <p:spPr>
          <a:xfrm>
            <a:off x="218164" y="405437"/>
            <a:ext cx="6044608" cy="5114431"/>
          </a:xfrm>
          <a:prstGeom prst="rect">
            <a:avLst/>
          </a:prstGeom>
        </p:spPr>
      </p:pic>
      <p:pic>
        <p:nvPicPr>
          <p:cNvPr id="19" name="图片 18"/>
          <p:cNvPicPr>
            <a:picLocks noChangeAspect="1"/>
          </p:cNvPicPr>
          <p:nvPr/>
        </p:nvPicPr>
        <p:blipFill>
          <a:blip r:embed="rId3"/>
          <a:stretch>
            <a:fillRect/>
          </a:stretch>
        </p:blipFill>
        <p:spPr>
          <a:xfrm>
            <a:off x="6133381" y="0"/>
            <a:ext cx="6030184" cy="6004524"/>
          </a:xfrm>
          <a:prstGeom prst="rect">
            <a:avLst/>
          </a:prstGeom>
        </p:spPr>
      </p:pic>
      <p:sp>
        <p:nvSpPr>
          <p:cNvPr id="8" name="文本框 7"/>
          <p:cNvSpPr txBox="1"/>
          <p:nvPr/>
        </p:nvSpPr>
        <p:spPr>
          <a:xfrm>
            <a:off x="0" y="0"/>
            <a:ext cx="260811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同步轴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1363677" y="4425766"/>
            <a:ext cx="429853" cy="426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flipV="1">
            <a:off x="3860635" y="860322"/>
            <a:ext cx="4256822" cy="5977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292258" y="3973897"/>
            <a:ext cx="3200300" cy="1754326"/>
          </a:xfrm>
          <a:prstGeom prst="rect">
            <a:avLst/>
          </a:prstGeom>
          <a:solidFill>
            <a:schemeClr val="bg2"/>
          </a:solidFill>
        </p:spPr>
        <p:txBody>
          <a:bodyPr wrap="square" rtlCol="0">
            <a:spAutoFit/>
          </a:bodyPr>
          <a:lstStyle/>
          <a:p>
            <a:pPr indent="180000"/>
            <a:r>
              <a:rPr lang="zh-CN" altLang="en-US" dirty="0">
                <a:solidFill>
                  <a:srgbClr val="FF0000"/>
                </a:solidFill>
                <a:latin typeface="方正超粗黑_GBK" panose="03000509000000000000" pitchFamily="65" charset="-122"/>
                <a:ea typeface="方正超粗黑_GBK" panose="03000509000000000000" pitchFamily="65" charset="-122"/>
              </a:rPr>
              <a:t>上同步轴</a:t>
            </a:r>
            <a:r>
              <a:rPr lang="zh-CN" altLang="en-US" dirty="0">
                <a:latin typeface="方正超粗黑_GBK" panose="03000509000000000000" pitchFamily="65" charset="-122"/>
                <a:ea typeface="方正超粗黑_GBK" panose="03000509000000000000" pitchFamily="65" charset="-122"/>
              </a:rPr>
              <a:t>位于上作动筒和中作动筒之间的展开液压管</a:t>
            </a:r>
            <a:r>
              <a:rPr lang="zh-CN" altLang="en-US" dirty="0" smtClean="0">
                <a:latin typeface="方正超粗黑_GBK" panose="03000509000000000000" pitchFamily="65" charset="-122"/>
                <a:ea typeface="方正超粗黑_GBK" panose="03000509000000000000" pitchFamily="65" charset="-122"/>
              </a:rPr>
              <a:t>内</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solidFill>
                  <a:srgbClr val="FF0000"/>
                </a:solidFill>
                <a:latin typeface="方正超粗黑_GBK" panose="03000509000000000000" pitchFamily="65" charset="-122"/>
                <a:ea typeface="方正超粗黑_GBK" panose="03000509000000000000" pitchFamily="65" charset="-122"/>
              </a:rPr>
              <a:t>下</a:t>
            </a:r>
            <a:r>
              <a:rPr lang="zh-CN" altLang="en-US" dirty="0">
                <a:solidFill>
                  <a:srgbClr val="FF0000"/>
                </a:solidFill>
                <a:latin typeface="方正超粗黑_GBK" panose="03000509000000000000" pitchFamily="65" charset="-122"/>
                <a:ea typeface="方正超粗黑_GBK" panose="03000509000000000000" pitchFamily="65" charset="-122"/>
              </a:rPr>
              <a:t>同步轴</a:t>
            </a:r>
            <a:r>
              <a:rPr lang="zh-CN" altLang="en-US" dirty="0">
                <a:latin typeface="方正超粗黑_GBK" panose="03000509000000000000" pitchFamily="65" charset="-122"/>
                <a:ea typeface="方正超粗黑_GBK" panose="03000509000000000000" pitchFamily="65" charset="-122"/>
              </a:rPr>
              <a:t>位于中作动筒和下作动筒之间的展开液压管</a:t>
            </a:r>
            <a:r>
              <a:rPr lang="zh-CN" altLang="en-US" dirty="0" smtClean="0">
                <a:latin typeface="方正超粗黑_GBK" panose="03000509000000000000" pitchFamily="65" charset="-122"/>
                <a:ea typeface="方正超粗黑_GBK" panose="03000509000000000000" pitchFamily="65" charset="-122"/>
              </a:rPr>
              <a:t>内</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solidFill>
                  <a:srgbClr val="FF0000"/>
                </a:solidFill>
                <a:latin typeface="方正超粗黑_GBK" panose="03000509000000000000" pitchFamily="65" charset="-122"/>
                <a:ea typeface="方正超粗黑_GBK" panose="03000509000000000000" pitchFamily="65" charset="-122"/>
              </a:rPr>
              <a:t>展</a:t>
            </a:r>
            <a:r>
              <a:rPr lang="zh-CN" altLang="en-US" dirty="0">
                <a:solidFill>
                  <a:srgbClr val="FF0000"/>
                </a:solidFill>
                <a:latin typeface="方正超粗黑_GBK" panose="03000509000000000000" pitchFamily="65" charset="-122"/>
                <a:ea typeface="方正超粗黑_GBK" panose="03000509000000000000" pitchFamily="65" charset="-122"/>
              </a:rPr>
              <a:t>开液压管比收进液压管的管径要大</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966158" y="1827520"/>
            <a:ext cx="658882" cy="6245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8261260" y="1621766"/>
            <a:ext cx="1716655" cy="4991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977915" y="1487015"/>
            <a:ext cx="119907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上同步轴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a:off x="8248321" y="2870031"/>
            <a:ext cx="1729594" cy="632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977915" y="2695429"/>
            <a:ext cx="119907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下同步轴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1342619" y="2901641"/>
            <a:ext cx="6774838" cy="9347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839473" y="1874809"/>
            <a:ext cx="122489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3" name="直接箭头连接符 32"/>
          <p:cNvCxnSpPr>
            <a:stCxn id="32" idx="1"/>
          </p:cNvCxnSpPr>
          <p:nvPr/>
        </p:nvCxnSpPr>
        <p:spPr>
          <a:xfrm flipH="1" flipV="1">
            <a:off x="3077120" y="1606460"/>
            <a:ext cx="762353" cy="45301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53712" y="1479628"/>
            <a:ext cx="122489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6" name="椭圆 35"/>
          <p:cNvSpPr/>
          <p:nvPr/>
        </p:nvSpPr>
        <p:spPr>
          <a:xfrm>
            <a:off x="2302403" y="1487015"/>
            <a:ext cx="429853" cy="426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789029" y="755360"/>
            <a:ext cx="429853" cy="42633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708133" y="2716975"/>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9" name="直接箭头连接符 38"/>
          <p:cNvCxnSpPr>
            <a:stCxn id="38" idx="0"/>
          </p:cNvCxnSpPr>
          <p:nvPr/>
        </p:nvCxnSpPr>
        <p:spPr>
          <a:xfrm flipH="1" flipV="1">
            <a:off x="2655412" y="1874810"/>
            <a:ext cx="606926" cy="8421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2884" y="3109530"/>
            <a:ext cx="617982" cy="13718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81154" y="2840655"/>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下作动筒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4" name="文本框 43"/>
          <p:cNvSpPr txBox="1"/>
          <p:nvPr/>
        </p:nvSpPr>
        <p:spPr>
          <a:xfrm>
            <a:off x="2765169" y="52841"/>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上作动筒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5" name="直接箭头连接符 44"/>
          <p:cNvCxnSpPr>
            <a:stCxn id="44" idx="3"/>
          </p:cNvCxnSpPr>
          <p:nvPr/>
        </p:nvCxnSpPr>
        <p:spPr>
          <a:xfrm>
            <a:off x="3873578" y="237507"/>
            <a:ext cx="1007193" cy="489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244302" y="5715923"/>
            <a:ext cx="2520867" cy="646331"/>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打</a:t>
            </a:r>
            <a:r>
              <a:rPr lang="zh-CN" altLang="en-US" dirty="0">
                <a:latin typeface="方正超粗黑_GBK" panose="03000509000000000000" pitchFamily="65" charset="-122"/>
                <a:ea typeface="方正超粗黑_GBK" panose="03000509000000000000" pitchFamily="65" charset="-122"/>
              </a:rPr>
              <a:t>开风扇整流罩就可以接近这些液压管路。</a:t>
            </a:r>
          </a:p>
        </p:txBody>
      </p:sp>
    </p:spTree>
    <p:extLst>
      <p:ext uri="{BB962C8B-B14F-4D97-AF65-F5344CB8AC3E}">
        <p14:creationId xmlns:p14="http://schemas.microsoft.com/office/powerpoint/2010/main" val="1009048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12526"/>
            <a:ext cx="12192000" cy="5149210"/>
          </a:xfrm>
          <a:prstGeom prst="rect">
            <a:avLst/>
          </a:prstGeom>
        </p:spPr>
      </p:pic>
      <p:sp>
        <p:nvSpPr>
          <p:cNvPr id="5" name="圆角矩形 4"/>
          <p:cNvSpPr/>
          <p:nvPr/>
        </p:nvSpPr>
        <p:spPr>
          <a:xfrm>
            <a:off x="9765102" y="819510"/>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56110" y="5634229"/>
            <a:ext cx="667978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风扇排气和涡轮排气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9765102" y="3985403"/>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1726174" y="1846052"/>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1708920" y="2760454"/>
            <a:ext cx="439948" cy="5693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858612" y="5082683"/>
            <a:ext cx="2173799"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当反推移动套筒收进时，风扇排气提供约</a:t>
            </a:r>
            <a:r>
              <a:rPr lang="en-US" altLang="zh-CN" dirty="0">
                <a:latin typeface="方正超粗黑_GBK" panose="03000509000000000000" pitchFamily="65" charset="-122"/>
                <a:ea typeface="方正超粗黑_GBK" panose="03000509000000000000" pitchFamily="65" charset="-122"/>
              </a:rPr>
              <a:t>80% </a:t>
            </a:r>
            <a:r>
              <a:rPr lang="zh-CN" altLang="en-US" dirty="0">
                <a:latin typeface="方正超粗黑_GBK" panose="03000509000000000000" pitchFamily="65" charset="-122"/>
                <a:ea typeface="方正超粗黑_GBK" panose="03000509000000000000" pitchFamily="65" charset="-122"/>
              </a:rPr>
              <a:t>发动机推力。风扇排气也可用作反推力。</a:t>
            </a:r>
          </a:p>
        </p:txBody>
      </p:sp>
    </p:spTree>
    <p:extLst>
      <p:ext uri="{BB962C8B-B14F-4D97-AF65-F5344CB8AC3E}">
        <p14:creationId xmlns:p14="http://schemas.microsoft.com/office/powerpoint/2010/main" val="66674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776" y="3527816"/>
            <a:ext cx="4381500" cy="26098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351"/>
            <a:ext cx="6731866" cy="6389298"/>
          </a:xfrm>
          <a:prstGeom prst="rect">
            <a:avLst/>
          </a:prstGeom>
        </p:spPr>
      </p:pic>
      <p:sp>
        <p:nvSpPr>
          <p:cNvPr id="10" name="文本框 9"/>
          <p:cNvSpPr txBox="1"/>
          <p:nvPr/>
        </p:nvSpPr>
        <p:spPr>
          <a:xfrm>
            <a:off x="1285365" y="859849"/>
            <a:ext cx="897119"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2"/>
          </p:cNvCxnSpPr>
          <p:nvPr/>
        </p:nvCxnSpPr>
        <p:spPr>
          <a:xfrm>
            <a:off x="1733925" y="1229181"/>
            <a:ext cx="1199055" cy="15435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19284" t="3294" r="24670" b="40162"/>
          <a:stretch/>
        </p:blipFill>
        <p:spPr>
          <a:xfrm>
            <a:off x="6783622" y="77637"/>
            <a:ext cx="5326946" cy="3243147"/>
          </a:xfrm>
          <a:prstGeom prst="rect">
            <a:avLst/>
          </a:prstGeom>
        </p:spPr>
      </p:pic>
      <p:cxnSp>
        <p:nvCxnSpPr>
          <p:cNvPr id="9" name="直接箭头连接符 8"/>
          <p:cNvCxnSpPr>
            <a:stCxn id="14" idx="0"/>
          </p:cNvCxnSpPr>
          <p:nvPr/>
        </p:nvCxnSpPr>
        <p:spPr>
          <a:xfrm flipV="1">
            <a:off x="5827144" y="4378710"/>
            <a:ext cx="159588" cy="143579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037827" y="5814500"/>
            <a:ext cx="1578634"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3165894" y="4531846"/>
            <a:ext cx="655607" cy="7043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271041" y="5181766"/>
            <a:ext cx="97478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反馈杆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5037827" y="77637"/>
            <a:ext cx="228030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231708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7529" t="23285" r="35370" b="23328"/>
          <a:stretch/>
        </p:blipFill>
        <p:spPr>
          <a:xfrm>
            <a:off x="0" y="0"/>
            <a:ext cx="5221997" cy="6858000"/>
          </a:xfrm>
          <a:prstGeom prst="rect">
            <a:avLst/>
          </a:prstGeom>
          <a:ln w="38100">
            <a:solidFill>
              <a:srgbClr val="FFC000"/>
            </a:solidFill>
          </a:ln>
        </p:spPr>
      </p:pic>
      <p:sp>
        <p:nvSpPr>
          <p:cNvPr id="10" name="文本框 9"/>
          <p:cNvSpPr txBox="1"/>
          <p:nvPr/>
        </p:nvSpPr>
        <p:spPr>
          <a:xfrm>
            <a:off x="383902" y="4249311"/>
            <a:ext cx="1052394"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888519" y="3601202"/>
            <a:ext cx="547777" cy="7292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16466"/>
          <a:stretch/>
        </p:blipFill>
        <p:spPr>
          <a:xfrm>
            <a:off x="5349657" y="0"/>
            <a:ext cx="6753204" cy="4451223"/>
          </a:xfrm>
          <a:prstGeom prst="rect">
            <a:avLst/>
          </a:prstGeom>
        </p:spPr>
      </p:pic>
      <p:sp>
        <p:nvSpPr>
          <p:cNvPr id="12" name="文本框 11"/>
          <p:cNvSpPr txBox="1"/>
          <p:nvPr/>
        </p:nvSpPr>
        <p:spPr>
          <a:xfrm>
            <a:off x="9696089" y="5705744"/>
            <a:ext cx="2332067"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LVDT</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8226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7" y="0"/>
            <a:ext cx="10058400" cy="6576646"/>
          </a:xfrm>
          <a:prstGeom prst="rect">
            <a:avLst/>
          </a:prstGeom>
        </p:spPr>
      </p:pic>
      <p:sp>
        <p:nvSpPr>
          <p:cNvPr id="8" name="文本框 7"/>
          <p:cNvSpPr txBox="1"/>
          <p:nvPr/>
        </p:nvSpPr>
        <p:spPr>
          <a:xfrm>
            <a:off x="258791" y="1862564"/>
            <a:ext cx="1015663" cy="3132872"/>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格</a:t>
            </a:r>
            <a:r>
              <a:rPr lang="zh-CN" altLang="en-US" sz="5400" dirty="0" smtClean="0">
                <a:solidFill>
                  <a:srgbClr val="FF0000"/>
                </a:solidFill>
                <a:latin typeface="方正超粗黑_GBK" panose="03000509000000000000" pitchFamily="65" charset="-122"/>
                <a:ea typeface="方正超粗黑_GBK" panose="03000509000000000000" pitchFamily="65" charset="-122"/>
              </a:rPr>
              <a:t>栅组件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633713" y="1902872"/>
            <a:ext cx="64588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5253488" y="2078966"/>
            <a:ext cx="1380225" cy="34505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3502327" y="707366"/>
            <a:ext cx="2570669" cy="6124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072995" y="522700"/>
            <a:ext cx="89714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扭矩盒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pic>
        <p:nvPicPr>
          <p:cNvPr id="6" name="图片 5"/>
          <p:cNvPicPr>
            <a:picLocks noChangeAspect="1"/>
          </p:cNvPicPr>
          <p:nvPr/>
        </p:nvPicPr>
        <p:blipFill>
          <a:blip r:embed="rId3"/>
          <a:stretch>
            <a:fillRect/>
          </a:stretch>
        </p:blipFill>
        <p:spPr>
          <a:xfrm>
            <a:off x="5806931" y="4527031"/>
            <a:ext cx="6157916" cy="1882396"/>
          </a:xfrm>
          <a:prstGeom prst="rect">
            <a:avLst/>
          </a:prstGeom>
          <a:solidFill>
            <a:srgbClr val="FFC000"/>
          </a:solidFill>
          <a:ln w="38100">
            <a:solidFill>
              <a:srgbClr val="FFC000"/>
            </a:solidFill>
          </a:ln>
        </p:spPr>
      </p:pic>
      <p:sp>
        <p:nvSpPr>
          <p:cNvPr id="15" name="文本框 14"/>
          <p:cNvSpPr txBox="1"/>
          <p:nvPr/>
        </p:nvSpPr>
        <p:spPr>
          <a:xfrm>
            <a:off x="7635306" y="153368"/>
            <a:ext cx="4329541"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反推格栅用于在反推装置展开过程中，控制风扇空气的流动方向，引导风扇排气流斜向前喷射，产生反向推力。反推格栅还起到加强反推装置结构强度的作用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反推格栅的前缘通过螺栓与扭矩盒固定，后缘用螺栓与格栅支撑环相连。可以通过展开反推装置来接近年反推格栅。</a:t>
            </a:r>
          </a:p>
        </p:txBody>
      </p:sp>
    </p:spTree>
    <p:extLst>
      <p:ext uri="{BB962C8B-B14F-4D97-AF65-F5344CB8AC3E}">
        <p14:creationId xmlns:p14="http://schemas.microsoft.com/office/powerpoint/2010/main" val="3886217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99680" y="0"/>
            <a:ext cx="10792639" cy="6858000"/>
          </a:xfrm>
          <a:prstGeom prst="rect">
            <a:avLst/>
          </a:prstGeom>
        </p:spPr>
      </p:pic>
      <p:sp>
        <p:nvSpPr>
          <p:cNvPr id="5" name="圆角矩形 4"/>
          <p:cNvSpPr/>
          <p:nvPr/>
        </p:nvSpPr>
        <p:spPr>
          <a:xfrm>
            <a:off x="5446113" y="4899804"/>
            <a:ext cx="946061"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8903" y="3002015"/>
            <a:ext cx="1015663" cy="2937598"/>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格栅组件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086655" y="3009990"/>
            <a:ext cx="5766040" cy="1200329"/>
          </a:xfrm>
          <a:prstGeom prst="rect">
            <a:avLst/>
          </a:prstGeom>
          <a:no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台发动机的反推装置有</a:t>
            </a:r>
            <a:r>
              <a:rPr lang="en-US" altLang="zh-CN" dirty="0">
                <a:solidFill>
                  <a:srgbClr val="FF0000"/>
                </a:solidFill>
                <a:latin typeface="方正超粗黑_GBK" panose="03000509000000000000" pitchFamily="65" charset="-122"/>
                <a:ea typeface="方正超粗黑_GBK" panose="03000509000000000000" pitchFamily="65" charset="-122"/>
              </a:rPr>
              <a:t>12</a:t>
            </a:r>
            <a:r>
              <a:rPr lang="zh-CN" altLang="en-US" dirty="0">
                <a:solidFill>
                  <a:srgbClr val="FF0000"/>
                </a:solidFill>
                <a:latin typeface="方正超粗黑_GBK" panose="03000509000000000000" pitchFamily="65" charset="-122"/>
                <a:ea typeface="方正超粗黑_GBK" panose="03000509000000000000" pitchFamily="65" charset="-122"/>
              </a:rPr>
              <a:t>块</a:t>
            </a:r>
            <a:r>
              <a:rPr lang="zh-CN" altLang="en-US" dirty="0">
                <a:latin typeface="方正超粗黑_GBK" panose="03000509000000000000" pitchFamily="65" charset="-122"/>
                <a:ea typeface="方正超粗黑_GBK" panose="03000509000000000000" pitchFamily="65" charset="-122"/>
              </a:rPr>
              <a:t>反推格栅，用数字标明反推格栅的位置。</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号发动机反推装置格栅的编号为从后向前看</a:t>
            </a:r>
            <a:r>
              <a:rPr lang="zh-CN" altLang="en-US" dirty="0">
                <a:solidFill>
                  <a:srgbClr val="FF0000"/>
                </a:solidFill>
                <a:latin typeface="方正超粗黑_GBK" panose="03000509000000000000" pitchFamily="65" charset="-122"/>
                <a:ea typeface="方正超粗黑_GBK" panose="03000509000000000000" pitchFamily="65" charset="-122"/>
              </a:rPr>
              <a:t>顺时针</a:t>
            </a:r>
            <a:r>
              <a:rPr lang="zh-CN" altLang="en-US" dirty="0">
                <a:latin typeface="方正超粗黑_GBK" panose="03000509000000000000" pitchFamily="65" charset="-122"/>
                <a:ea typeface="方正超粗黑_GBK" panose="03000509000000000000" pitchFamily="65" charset="-122"/>
              </a:rPr>
              <a:t>方向增加，</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号发动机反推装置格栅的编号为从后向前看</a:t>
            </a:r>
            <a:r>
              <a:rPr lang="zh-CN" altLang="en-US" dirty="0">
                <a:solidFill>
                  <a:srgbClr val="FF0000"/>
                </a:solidFill>
                <a:latin typeface="方正超粗黑_GBK" panose="03000509000000000000" pitchFamily="65" charset="-122"/>
                <a:ea typeface="方正超粗黑_GBK" panose="03000509000000000000" pitchFamily="65" charset="-122"/>
              </a:rPr>
              <a:t>逆时针</a:t>
            </a:r>
            <a:r>
              <a:rPr lang="zh-CN" altLang="en-US" dirty="0">
                <a:latin typeface="方正超粗黑_GBK" panose="03000509000000000000" pitchFamily="65" charset="-122"/>
                <a:ea typeface="方正超粗黑_GBK" panose="03000509000000000000" pitchFamily="65" charset="-122"/>
              </a:rPr>
              <a:t>方向增加。</a:t>
            </a:r>
          </a:p>
        </p:txBody>
      </p:sp>
      <p:sp>
        <p:nvSpPr>
          <p:cNvPr id="11" name="椭圆 10"/>
          <p:cNvSpPr/>
          <p:nvPr/>
        </p:nvSpPr>
        <p:spPr>
          <a:xfrm>
            <a:off x="5781135" y="1820174"/>
            <a:ext cx="611039" cy="50033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441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反推格栅</a:t>
            </a:r>
          </a:p>
        </p:txBody>
      </p:sp>
      <p:sp>
        <p:nvSpPr>
          <p:cNvPr id="3" name="内容占位符 2"/>
          <p:cNvSpPr>
            <a:spLocks noGrp="1"/>
          </p:cNvSpPr>
          <p:nvPr>
            <p:ph idx="1"/>
          </p:nvPr>
        </p:nvSpPr>
        <p:spPr/>
        <p:txBody>
          <a:bodyPr/>
          <a:lstStyle/>
          <a:p>
            <a:r>
              <a:rPr lang="zh-CN" altLang="en-US" dirty="0"/>
              <a:t>反推格栅是用石墨环氧树脂材料制成的</a:t>
            </a:r>
            <a:r>
              <a:rPr lang="zh-CN" altLang="en-US" dirty="0" smtClean="0"/>
              <a:t>。</a:t>
            </a:r>
            <a:endParaRPr lang="en-US" altLang="zh-CN" dirty="0" smtClean="0"/>
          </a:p>
          <a:p>
            <a:r>
              <a:rPr lang="zh-CN" altLang="en-US" dirty="0" smtClean="0"/>
              <a:t>每</a:t>
            </a:r>
            <a:r>
              <a:rPr lang="zh-CN" altLang="en-US" dirty="0"/>
              <a:t>一架飞机共有</a:t>
            </a:r>
            <a:r>
              <a:rPr lang="en-US" altLang="zh-CN" dirty="0"/>
              <a:t>22 </a:t>
            </a:r>
            <a:r>
              <a:rPr lang="zh-CN" altLang="en-US" dirty="0"/>
              <a:t>个不同（件号）的反推格栅。每种格栅均使风扇排气气流沿着不同的方向排出</a:t>
            </a:r>
            <a:r>
              <a:rPr lang="zh-CN" altLang="en-US" dirty="0" smtClean="0"/>
              <a:t>。</a:t>
            </a:r>
            <a:endParaRPr lang="en-US" altLang="zh-CN" dirty="0" smtClean="0"/>
          </a:p>
          <a:p>
            <a:r>
              <a:rPr lang="en-US" altLang="zh-CN" dirty="0" smtClean="0"/>
              <a:t>2</a:t>
            </a:r>
            <a:r>
              <a:rPr lang="zh-CN" altLang="en-US" dirty="0"/>
              <a:t>号和</a:t>
            </a:r>
            <a:r>
              <a:rPr lang="en-US" altLang="zh-CN" dirty="0"/>
              <a:t>3</a:t>
            </a:r>
            <a:r>
              <a:rPr lang="zh-CN" altLang="en-US" dirty="0"/>
              <a:t>号格栅是部分阻流型的，这些格栅不允许气流通过叶栅区段。</a:t>
            </a:r>
          </a:p>
          <a:p>
            <a:r>
              <a:rPr lang="zh-CN" altLang="en-US" dirty="0"/>
              <a:t>在检查、拆卸、安装反推格栅时，移动套筒必须处于展开位置。</a:t>
            </a:r>
          </a:p>
          <a:p>
            <a:endParaRPr lang="zh-CN" altLang="en-US" dirty="0"/>
          </a:p>
        </p:txBody>
      </p:sp>
    </p:spTree>
    <p:extLst>
      <p:ext uri="{BB962C8B-B14F-4D97-AF65-F5344CB8AC3E}">
        <p14:creationId xmlns:p14="http://schemas.microsoft.com/office/powerpoint/2010/main" val="1932800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599637"/>
            <a:ext cx="12192000" cy="5279166"/>
          </a:xfrm>
          <a:prstGeom prst="rect">
            <a:avLst/>
          </a:prstGeom>
        </p:spPr>
      </p:pic>
      <p:sp>
        <p:nvSpPr>
          <p:cNvPr id="5" name="圆角矩形 4"/>
          <p:cNvSpPr/>
          <p:nvPr/>
        </p:nvSpPr>
        <p:spPr>
          <a:xfrm>
            <a:off x="4830792" y="1854679"/>
            <a:ext cx="707365" cy="34505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644332" y="59380"/>
            <a:ext cx="2470090"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阻</a:t>
            </a:r>
            <a:r>
              <a:rPr lang="zh-CN" altLang="en-US" sz="5400" dirty="0" smtClean="0">
                <a:solidFill>
                  <a:srgbClr val="FF0000"/>
                </a:solidFill>
                <a:latin typeface="方正超粗黑_GBK" panose="03000509000000000000" pitchFamily="65" charset="-122"/>
                <a:ea typeface="方正超粗黑_GBK" panose="03000509000000000000" pitchFamily="65" charset="-122"/>
              </a:rPr>
              <a:t>流门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23055" y="59380"/>
            <a:ext cx="5469119"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反推阻流门在反推装置展开时，改变风扇排气气流方向，使其通过反推格栅斜向前喷射以产生反推力。</a:t>
            </a:r>
          </a:p>
        </p:txBody>
      </p:sp>
      <p:sp>
        <p:nvSpPr>
          <p:cNvPr id="11" name="椭圆 10"/>
          <p:cNvSpPr/>
          <p:nvPr/>
        </p:nvSpPr>
        <p:spPr>
          <a:xfrm>
            <a:off x="9877245" y="4244197"/>
            <a:ext cx="1207700" cy="38818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47777" y="4497619"/>
            <a:ext cx="3571335"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每个移动套筒有</a:t>
            </a:r>
            <a:r>
              <a:rPr lang="en-US" altLang="zh-CN" dirty="0">
                <a:latin typeface="方正超粗黑_GBK" panose="03000509000000000000" pitchFamily="65" charset="-122"/>
                <a:ea typeface="方正超粗黑_GBK" panose="03000509000000000000" pitchFamily="65" charset="-122"/>
              </a:rPr>
              <a:t>5 </a:t>
            </a:r>
            <a:r>
              <a:rPr lang="zh-CN" altLang="en-US" dirty="0">
                <a:latin typeface="方正超粗黑_GBK" panose="03000509000000000000" pitchFamily="65" charset="-122"/>
                <a:ea typeface="方正超粗黑_GBK" panose="03000509000000000000" pitchFamily="65" charset="-122"/>
              </a:rPr>
              <a:t>块石墨环氧树脂材料制成的阻流门，每侧移动套筒上有三种不同尺寸的阻流门</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7427374" y="5020619"/>
            <a:ext cx="4563344" cy="120032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块阻流门用两个铰链连接到移动套筒内壁前端。阻流门阻力连杆将阻流门连接到风扇涵道内壁。一个盖板覆盖阻力连杆与阻流门的连接处，阻流门的位置是用数字标明。</a:t>
            </a:r>
          </a:p>
        </p:txBody>
      </p:sp>
    </p:spTree>
    <p:extLst>
      <p:ext uri="{BB962C8B-B14F-4D97-AF65-F5344CB8AC3E}">
        <p14:creationId xmlns:p14="http://schemas.microsoft.com/office/powerpoint/2010/main" val="40383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l="48213" t="16568" r="21513" b="50756"/>
          <a:stretch/>
        </p:blipFill>
        <p:spPr>
          <a:xfrm>
            <a:off x="6698949" y="2995130"/>
            <a:ext cx="5156680" cy="3710470"/>
          </a:xfrm>
          <a:prstGeom prst="rect">
            <a:avLst/>
          </a:prstGeom>
          <a:ln w="38100">
            <a:solidFill>
              <a:srgbClr val="FFC000"/>
            </a:solidFill>
          </a:ln>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359660" y="87564"/>
            <a:ext cx="2495969"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阻</a:t>
            </a:r>
            <a:r>
              <a:rPr lang="zh-CN" altLang="en-US" sz="5400" dirty="0" smtClean="0">
                <a:solidFill>
                  <a:srgbClr val="FF0000"/>
                </a:solidFill>
                <a:latin typeface="方正超粗黑_GBK" panose="03000509000000000000" pitchFamily="65" charset="-122"/>
                <a:ea typeface="方正超粗黑_GBK" panose="03000509000000000000" pitchFamily="65" charset="-122"/>
              </a:rPr>
              <a:t>流门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flipH="1" flipV="1">
            <a:off x="7320232" y="1887827"/>
            <a:ext cx="2039428" cy="3925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423641" y="2083732"/>
            <a:ext cx="91943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0" name="直接箭头连接符 29"/>
          <p:cNvCxnSpPr/>
          <p:nvPr/>
        </p:nvCxnSpPr>
        <p:spPr>
          <a:xfrm flipH="1">
            <a:off x="8855734" y="2280329"/>
            <a:ext cx="503926" cy="1785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666959" y="756886"/>
            <a:ext cx="350088" cy="7148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110464" y="387554"/>
            <a:ext cx="1112989"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移</a:t>
            </a:r>
            <a:r>
              <a:rPr lang="zh-CN" altLang="en-US" dirty="0" smtClean="0">
                <a:solidFill>
                  <a:srgbClr val="FF0000"/>
                </a:solidFill>
                <a:latin typeface="方正超粗黑_GBK" panose="03000509000000000000" pitchFamily="65" charset="-122"/>
                <a:ea typeface="方正超粗黑_GBK" panose="03000509000000000000" pitchFamily="65" charset="-122"/>
              </a:rPr>
              <a:t>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75103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65688"/>
            <a:ext cx="12192000" cy="5091448"/>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513608" y="13277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反推装置收进</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280284" y="4995471"/>
            <a:ext cx="4821912"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在反推装置展开时，移动套筒向后移动，使阻流门拉起挡住风扇涵道，风扇排气气流于是改变方向从格栅通道喷出，进而产生反推力。</a:t>
            </a: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367736" y="3262271"/>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a:stCxn id="14" idx="1"/>
          </p:cNvCxnSpPr>
          <p:nvPr/>
        </p:nvCxnSpPr>
        <p:spPr>
          <a:xfrm flipH="1" flipV="1">
            <a:off x="3446702" y="3233835"/>
            <a:ext cx="672410" cy="568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119112" y="3106041"/>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a:stCxn id="9" idx="0"/>
          </p:cNvCxnSpPr>
          <p:nvPr/>
        </p:nvCxnSpPr>
        <p:spPr>
          <a:xfrm flipV="1">
            <a:off x="1813928" y="2621359"/>
            <a:ext cx="744253" cy="6409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7177403" y="2121028"/>
            <a:ext cx="336205" cy="5003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69346" y="2652848"/>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3222077" y="343335"/>
            <a:ext cx="136252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移动整流罩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a:off x="3567135" y="712667"/>
            <a:ext cx="336204" cy="4249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932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1962" y="176212"/>
            <a:ext cx="11268075" cy="650557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43268" y="3001992"/>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779034" y="2932982"/>
            <a:ext cx="664234" cy="207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49706" y="570574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反推装置展开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027208" y="2648312"/>
            <a:ext cx="1138686" cy="207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35170" y="2701672"/>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2833777" y="5003323"/>
            <a:ext cx="945042" cy="966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8683506" y="3873260"/>
            <a:ext cx="444005" cy="45720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540517" y="3503928"/>
            <a:ext cx="11739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6716554" y="277497"/>
            <a:ext cx="4821912"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在反推装置展开时，移动套筒向后移动，使阻流门拉起挡住风扇涵道，风扇排气气流于是改变方向从格栅通道喷出，进而产生反推力。</a:t>
            </a:r>
          </a:p>
        </p:txBody>
      </p:sp>
    </p:spTree>
    <p:extLst>
      <p:ext uri="{BB962C8B-B14F-4D97-AF65-F5344CB8AC3E}">
        <p14:creationId xmlns:p14="http://schemas.microsoft.com/office/powerpoint/2010/main" val="58968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a:t>
            </a:r>
            <a:r>
              <a:rPr lang="zh-CN" altLang="en-US" dirty="0" smtClean="0"/>
              <a:t>护检查阻流门机构</a:t>
            </a:r>
            <a:endParaRPr lang="zh-CN" altLang="en-US" dirty="0"/>
          </a:p>
        </p:txBody>
      </p:sp>
      <p:sp>
        <p:nvSpPr>
          <p:cNvPr id="3" name="内容占位符 2"/>
          <p:cNvSpPr>
            <a:spLocks noGrp="1"/>
          </p:cNvSpPr>
          <p:nvPr>
            <p:ph idx="1"/>
          </p:nvPr>
        </p:nvSpPr>
        <p:spPr/>
        <p:txBody>
          <a:bodyPr/>
          <a:lstStyle/>
          <a:p>
            <a:r>
              <a:rPr lang="zh-CN" altLang="en-US" dirty="0"/>
              <a:t>在检查、维护阻流门和阻流门阻力连杆时，移动套筒必须向后移动。</a:t>
            </a:r>
          </a:p>
          <a:p>
            <a:r>
              <a:rPr lang="zh-CN" altLang="en-US" dirty="0"/>
              <a:t>在检查风扇涵道内壁阻流门阻力连杆接头时，必须打开反推整流罩。</a:t>
            </a:r>
          </a:p>
          <a:p>
            <a:r>
              <a:rPr lang="zh-CN" altLang="en-US" dirty="0"/>
              <a:t>警告：当反推整流罩在打开位置时，不要进入风扇涵道，人的体重会导致反推撑杆损伤，进而使得人员或者设备受损伤。</a:t>
            </a:r>
          </a:p>
          <a:p>
            <a:r>
              <a:rPr lang="zh-CN" altLang="en-US" dirty="0"/>
              <a:t>注意：不要用力拉阻流门阻力连杆或者用阻力连杆做支撑，这将损坏阻力连杆</a:t>
            </a:r>
            <a:r>
              <a:rPr lang="zh-CN" altLang="en-US" dirty="0" smtClean="0"/>
              <a:t>。</a:t>
            </a:r>
            <a:endParaRPr lang="zh-CN" altLang="en-US" dirty="0"/>
          </a:p>
        </p:txBody>
      </p:sp>
    </p:spTree>
    <p:extLst>
      <p:ext uri="{BB962C8B-B14F-4D97-AF65-F5344CB8AC3E}">
        <p14:creationId xmlns:p14="http://schemas.microsoft.com/office/powerpoint/2010/main" val="1848874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26"/>
            <a:ext cx="9920377" cy="6855948"/>
          </a:xfrm>
          <a:prstGeom prst="rect">
            <a:avLst/>
          </a:prstGeom>
        </p:spPr>
      </p:pic>
      <p:sp>
        <p:nvSpPr>
          <p:cNvPr id="8" name="文本框 7"/>
          <p:cNvSpPr txBox="1"/>
          <p:nvPr/>
        </p:nvSpPr>
        <p:spPr>
          <a:xfrm>
            <a:off x="4779033" y="5844244"/>
            <a:ext cx="502350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排气管和尾锥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699075" y="1096595"/>
            <a:ext cx="95747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7185803" y="1465927"/>
            <a:ext cx="1026544" cy="9011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98147" y="2279612"/>
            <a:ext cx="11932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a:off x="8384875" y="2648944"/>
            <a:ext cx="1026544" cy="9011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0" y="5844244"/>
            <a:ext cx="5080958"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涡轮排气系统提供来自发动机燃烧室燃气的排气出口，流过此出口，燃气加速喷</a:t>
            </a:r>
            <a:r>
              <a:rPr lang="zh-CN" altLang="en-US" dirty="0" smtClean="0">
                <a:latin typeface="方正超粗黑_GBK" panose="03000509000000000000" pitchFamily="65" charset="-122"/>
                <a:ea typeface="方正超粗黑_GBK" panose="03000509000000000000" pitchFamily="65" charset="-122"/>
              </a:rPr>
              <a:t>出。</a:t>
            </a:r>
            <a:r>
              <a:rPr lang="zh-CN" altLang="en-US" dirty="0">
                <a:latin typeface="方正超粗黑_GBK" panose="03000509000000000000" pitchFamily="65" charset="-122"/>
                <a:ea typeface="方正超粗黑_GBK" panose="03000509000000000000" pitchFamily="65" charset="-122"/>
              </a:rPr>
              <a:t>当反推装置收进时，涡轮排气可提供少部分发动机推力。</a:t>
            </a:r>
          </a:p>
        </p:txBody>
      </p:sp>
      <p:sp>
        <p:nvSpPr>
          <p:cNvPr id="15" name="文本框 14"/>
          <p:cNvSpPr txBox="1"/>
          <p:nvPr/>
        </p:nvSpPr>
        <p:spPr>
          <a:xfrm>
            <a:off x="10018142" y="557596"/>
            <a:ext cx="2173858" cy="5632311"/>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排气管和排气尾锥都是通过螺栓安装于风扇框架的后表面，它们都是锥形结</a:t>
            </a:r>
            <a:r>
              <a:rPr lang="zh-CN" altLang="en-US" dirty="0" smtClean="0">
                <a:latin typeface="方正超粗黑_GBK" panose="03000509000000000000" pitchFamily="65" charset="-122"/>
                <a:ea typeface="方正超粗黑_GBK" panose="03000509000000000000" pitchFamily="65" charset="-122"/>
              </a:rPr>
              <a:t>构。</a:t>
            </a:r>
            <a:r>
              <a:rPr lang="zh-CN" altLang="en-US" dirty="0">
                <a:latin typeface="方正超粗黑_GBK" panose="03000509000000000000" pitchFamily="65" charset="-122"/>
                <a:ea typeface="方正超粗黑_GBK" panose="03000509000000000000" pitchFamily="65" charset="-122"/>
              </a:rPr>
              <a:t>排气管和排气尾锥之间形成气流通道，流出低压涡轮的燃气可以流过通道从尾喷口喷出，有助于产生更大的推力。</a:t>
            </a:r>
          </a:p>
          <a:p>
            <a:pPr indent="180000"/>
            <a:r>
              <a:rPr lang="zh-CN" altLang="en-US" dirty="0">
                <a:latin typeface="方正超粗黑_GBK" panose="03000509000000000000" pitchFamily="65" charset="-122"/>
                <a:ea typeface="方正超粗黑_GBK" panose="03000509000000000000" pitchFamily="65" charset="-122"/>
              </a:rPr>
              <a:t>排气尾锥位于排气管内。</a:t>
            </a:r>
            <a:r>
              <a:rPr lang="zh-CN" altLang="en-US" dirty="0">
                <a:solidFill>
                  <a:srgbClr val="FF0000"/>
                </a:solidFill>
                <a:latin typeface="方正超粗黑_GBK" panose="03000509000000000000" pitchFamily="65" charset="-122"/>
                <a:ea typeface="方正超粗黑_GBK" panose="03000509000000000000" pitchFamily="65" charset="-122"/>
              </a:rPr>
              <a:t>排气尾锥</a:t>
            </a:r>
            <a:r>
              <a:rPr lang="zh-CN" altLang="en-US" dirty="0">
                <a:latin typeface="方正超粗黑_GBK" panose="03000509000000000000" pitchFamily="65" charset="-122"/>
                <a:ea typeface="方正超粗黑_GBK" panose="03000509000000000000" pitchFamily="65" charset="-122"/>
              </a:rPr>
              <a:t>可将流出风扇框架的环形气流逐渐过渡到圆柱形气流，减小气流流动损失，增加了推力。排气尾锥从前向后有一个收敛的形状。</a:t>
            </a:r>
          </a:p>
        </p:txBody>
      </p:sp>
      <p:sp>
        <p:nvSpPr>
          <p:cNvPr id="16" name="文本框 15"/>
          <p:cNvSpPr txBox="1"/>
          <p:nvPr/>
        </p:nvSpPr>
        <p:spPr>
          <a:xfrm>
            <a:off x="7482092" y="5108513"/>
            <a:ext cx="2320450"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发动机排气管和尾锥是由</a:t>
            </a:r>
            <a:r>
              <a:rPr lang="zh-CN" altLang="en-US" dirty="0">
                <a:solidFill>
                  <a:srgbClr val="FF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制造的</a:t>
            </a:r>
          </a:p>
        </p:txBody>
      </p:sp>
    </p:spTree>
    <p:extLst>
      <p:ext uri="{BB962C8B-B14F-4D97-AF65-F5344CB8AC3E}">
        <p14:creationId xmlns:p14="http://schemas.microsoft.com/office/powerpoint/2010/main" val="3186602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61939" y="0"/>
            <a:ext cx="10045156" cy="6858000"/>
          </a:xfrm>
          <a:prstGeom prst="rect">
            <a:avLst/>
          </a:prstGeom>
        </p:spPr>
      </p:pic>
      <p:sp>
        <p:nvSpPr>
          <p:cNvPr id="5" name="圆角矩形 4"/>
          <p:cNvSpPr/>
          <p:nvPr/>
        </p:nvSpPr>
        <p:spPr>
          <a:xfrm>
            <a:off x="366057" y="2398143"/>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3242" y="573657"/>
            <a:ext cx="1015663" cy="571068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反推控制系统部件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961939" y="5818841"/>
            <a:ext cx="2173799"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2527538" y="3036496"/>
            <a:ext cx="1000665" cy="110418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5794071" y="6185136"/>
            <a:ext cx="1897813" cy="4744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0075654" y="2165225"/>
            <a:ext cx="1570006" cy="94890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9135373" y="5745186"/>
            <a:ext cx="1768415" cy="111281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864632" y="4623758"/>
            <a:ext cx="1328470" cy="92302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4703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反推控制系统</a:t>
            </a:r>
          </a:p>
        </p:txBody>
      </p:sp>
      <p:sp>
        <p:nvSpPr>
          <p:cNvPr id="3" name="内容占位符 2"/>
          <p:cNvSpPr>
            <a:spLocks noGrp="1"/>
          </p:cNvSpPr>
          <p:nvPr>
            <p:ph idx="1"/>
          </p:nvPr>
        </p:nvSpPr>
        <p:spPr/>
        <p:txBody>
          <a:bodyPr/>
          <a:lstStyle/>
          <a:p>
            <a:r>
              <a:rPr lang="zh-CN" altLang="en-US" dirty="0"/>
              <a:t>反推控制系统的作用是根据驾驶舱内反推力手柄的指令反推装置的展开和收进</a:t>
            </a:r>
            <a:r>
              <a:rPr lang="zh-CN" altLang="en-US" dirty="0" smtClean="0"/>
              <a:t>。</a:t>
            </a:r>
            <a:endParaRPr lang="en-US" altLang="zh-CN" dirty="0" smtClean="0"/>
          </a:p>
          <a:p>
            <a:r>
              <a:rPr lang="zh-CN" altLang="en-US" dirty="0" smtClean="0"/>
              <a:t>反</a:t>
            </a:r>
            <a:r>
              <a:rPr lang="zh-CN" altLang="en-US" dirty="0"/>
              <a:t>推控制系统的部件主要分布于</a:t>
            </a:r>
            <a:r>
              <a:rPr lang="zh-CN" altLang="en-US" dirty="0" smtClean="0"/>
              <a:t>：</a:t>
            </a:r>
            <a:endParaRPr lang="en-US" altLang="zh-CN" dirty="0" smtClean="0"/>
          </a:p>
          <a:p>
            <a:r>
              <a:rPr lang="zh-CN" altLang="en-US" dirty="0" smtClean="0"/>
              <a:t>驾</a:t>
            </a:r>
            <a:r>
              <a:rPr lang="zh-CN" altLang="en-US" dirty="0"/>
              <a:t>驶舱中央操纵台的上部和下部，电子电气设备（</a:t>
            </a:r>
            <a:r>
              <a:rPr lang="en-US" altLang="zh-CN" dirty="0"/>
              <a:t>EE</a:t>
            </a:r>
            <a:r>
              <a:rPr lang="zh-CN" altLang="en-US" dirty="0"/>
              <a:t>）舱，前轮舱，主轮舱和反推移动套筒。</a:t>
            </a:r>
          </a:p>
        </p:txBody>
      </p:sp>
    </p:spTree>
    <p:extLst>
      <p:ext uri="{BB962C8B-B14F-4D97-AF65-F5344CB8AC3E}">
        <p14:creationId xmlns:p14="http://schemas.microsoft.com/office/powerpoint/2010/main" val="3332049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反推展开操作</a:t>
            </a:r>
          </a:p>
        </p:txBody>
      </p:sp>
      <p:sp>
        <p:nvSpPr>
          <p:cNvPr id="3" name="内容占位符 2"/>
          <p:cNvSpPr>
            <a:spLocks noGrp="1"/>
          </p:cNvSpPr>
          <p:nvPr>
            <p:ph idx="1"/>
          </p:nvPr>
        </p:nvSpPr>
        <p:spPr/>
        <p:txBody>
          <a:bodyPr>
            <a:normAutofit lnSpcReduction="10000"/>
          </a:bodyPr>
          <a:lstStyle/>
          <a:p>
            <a:r>
              <a:rPr lang="zh-CN" altLang="en-US" dirty="0" smtClean="0"/>
              <a:t>当</a:t>
            </a:r>
            <a:r>
              <a:rPr lang="zh-CN" altLang="en-US" dirty="0"/>
              <a:t>将反推手柄从收进位置提起到展开位（</a:t>
            </a:r>
            <a:r>
              <a:rPr lang="en-US" altLang="zh-CN" dirty="0" smtClean="0"/>
              <a:t>A1</a:t>
            </a:r>
            <a:r>
              <a:rPr lang="zh-CN" altLang="en-US" dirty="0" smtClean="0"/>
              <a:t>）时</a:t>
            </a:r>
            <a:r>
              <a:rPr lang="zh-CN" altLang="en-US" dirty="0"/>
              <a:t>：</a:t>
            </a:r>
          </a:p>
          <a:p>
            <a:r>
              <a:rPr lang="zh-CN" altLang="en-US" dirty="0"/>
              <a:t>（</a:t>
            </a:r>
            <a:r>
              <a:rPr lang="en-US" altLang="zh-CN" dirty="0"/>
              <a:t>1</a:t>
            </a:r>
            <a:r>
              <a:rPr lang="zh-CN" altLang="en-US" dirty="0"/>
              <a:t>）自动油门电门组件内的电门作动，同步锁通电开</a:t>
            </a:r>
            <a:r>
              <a:rPr lang="zh-CN" altLang="en-US" dirty="0" smtClean="0"/>
              <a:t>锁（</a:t>
            </a:r>
            <a:r>
              <a:rPr lang="en-US" altLang="zh-CN" dirty="0" smtClean="0"/>
              <a:t>A2</a:t>
            </a:r>
            <a:r>
              <a:rPr lang="zh-CN" altLang="en-US" dirty="0" smtClean="0"/>
              <a:t>），</a:t>
            </a:r>
            <a:r>
              <a:rPr lang="zh-CN" altLang="en-US" dirty="0"/>
              <a:t>同时给反推控制阀组件一个预位信</a:t>
            </a:r>
            <a:r>
              <a:rPr lang="zh-CN" altLang="en-US" dirty="0" smtClean="0"/>
              <a:t>号（</a:t>
            </a:r>
            <a:r>
              <a:rPr lang="en-US" altLang="zh-CN" dirty="0" smtClean="0"/>
              <a:t>A3</a:t>
            </a:r>
            <a:r>
              <a:rPr lang="zh-CN" altLang="en-US" dirty="0" smtClean="0"/>
              <a:t>）；</a:t>
            </a:r>
            <a:endParaRPr lang="zh-CN" altLang="en-US" dirty="0"/>
          </a:p>
          <a:p>
            <a:r>
              <a:rPr lang="zh-CN" altLang="en-US" dirty="0"/>
              <a:t>（</a:t>
            </a:r>
            <a:r>
              <a:rPr lang="en-US" altLang="zh-CN" dirty="0"/>
              <a:t>2</a:t>
            </a:r>
            <a:r>
              <a:rPr lang="zh-CN" altLang="en-US" dirty="0"/>
              <a:t>）反推控制电门作动，反推展开信号通到反推控制阀组</a:t>
            </a:r>
            <a:r>
              <a:rPr lang="zh-CN" altLang="en-US" dirty="0" smtClean="0"/>
              <a:t>件（</a:t>
            </a:r>
            <a:r>
              <a:rPr lang="en-US" altLang="zh-CN" dirty="0" smtClean="0"/>
              <a:t>A4</a:t>
            </a:r>
            <a:r>
              <a:rPr lang="zh-CN" altLang="en-US" dirty="0" smtClean="0"/>
              <a:t>）；</a:t>
            </a:r>
            <a:endParaRPr lang="zh-CN" altLang="en-US" dirty="0"/>
          </a:p>
          <a:p>
            <a:r>
              <a:rPr lang="zh-CN" altLang="en-US" dirty="0"/>
              <a:t>（</a:t>
            </a:r>
            <a:r>
              <a:rPr lang="en-US" altLang="zh-CN" dirty="0"/>
              <a:t>3</a:t>
            </a:r>
            <a:r>
              <a:rPr lang="zh-CN" altLang="en-US" dirty="0"/>
              <a:t>）反推控制阀组件将液压供往反推作动</a:t>
            </a:r>
            <a:r>
              <a:rPr lang="zh-CN" altLang="en-US" dirty="0" smtClean="0"/>
              <a:t>筒（</a:t>
            </a:r>
            <a:r>
              <a:rPr lang="en-US" altLang="zh-CN" dirty="0" smtClean="0"/>
              <a:t>A5</a:t>
            </a:r>
            <a:r>
              <a:rPr lang="zh-CN" altLang="en-US" dirty="0" smtClean="0"/>
              <a:t>），</a:t>
            </a:r>
            <a:r>
              <a:rPr lang="zh-CN" altLang="en-US" dirty="0"/>
              <a:t>作动移动套筒向后移动。</a:t>
            </a:r>
          </a:p>
          <a:p>
            <a:r>
              <a:rPr lang="zh-CN" altLang="en-US" dirty="0"/>
              <a:t>飞行控制计算机</a:t>
            </a:r>
            <a:r>
              <a:rPr lang="en-US" altLang="zh-CN" dirty="0"/>
              <a:t>FCC</a:t>
            </a:r>
            <a:r>
              <a:rPr lang="zh-CN" altLang="en-US" dirty="0"/>
              <a:t>或者位于前轮舱内的两个继电器</a:t>
            </a:r>
            <a:r>
              <a:rPr lang="en-US" altLang="zh-CN" dirty="0"/>
              <a:t>J22/J24</a:t>
            </a:r>
            <a:r>
              <a:rPr lang="zh-CN" altLang="en-US" dirty="0"/>
              <a:t>中的一个提供收放反推装置所必须的空</a:t>
            </a:r>
            <a:r>
              <a:rPr lang="en-US" altLang="zh-CN" dirty="0"/>
              <a:t>/</a:t>
            </a:r>
            <a:r>
              <a:rPr lang="zh-CN" altLang="en-US" dirty="0"/>
              <a:t>地信号。当空地信号和高度信号都不满足时，液压不能通往反推作动筒。</a:t>
            </a:r>
          </a:p>
          <a:p>
            <a:endParaRPr lang="zh-CN" altLang="en-US" dirty="0"/>
          </a:p>
        </p:txBody>
      </p:sp>
    </p:spTree>
    <p:extLst>
      <p:ext uri="{BB962C8B-B14F-4D97-AF65-F5344CB8AC3E}">
        <p14:creationId xmlns:p14="http://schemas.microsoft.com/office/powerpoint/2010/main" val="89482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46190" y="310218"/>
            <a:ext cx="9949637" cy="6237565"/>
          </a:xfrm>
          <a:prstGeom prst="rect">
            <a:avLst/>
          </a:prstGeom>
        </p:spPr>
      </p:pic>
      <p:sp>
        <p:nvSpPr>
          <p:cNvPr id="5" name="圆角矩形 4"/>
          <p:cNvSpPr/>
          <p:nvPr/>
        </p:nvSpPr>
        <p:spPr>
          <a:xfrm>
            <a:off x="6002311" y="442944"/>
            <a:ext cx="476128" cy="24716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8791" y="1179647"/>
            <a:ext cx="1015663" cy="4498706"/>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765795" y="1078302"/>
            <a:ext cx="1250802"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876936" y="821650"/>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053779" y="2648309"/>
            <a:ext cx="655579" cy="646331"/>
          </a:xfrm>
          <a:prstGeom prst="rect">
            <a:avLst/>
          </a:prstGeom>
          <a:no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防火</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电门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椭圆 11"/>
          <p:cNvSpPr/>
          <p:nvPr/>
        </p:nvSpPr>
        <p:spPr>
          <a:xfrm>
            <a:off x="3989745" y="5376398"/>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92904" y="2783849"/>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579500" y="1757306"/>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955061" y="437775"/>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9562409" y="3429000"/>
            <a:ext cx="388190" cy="37524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14624" y="1867619"/>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579500" y="1045627"/>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520546" y="2563874"/>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946435" y="847547"/>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043319" y="3428999"/>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998371" y="4259394"/>
            <a:ext cx="388190" cy="3752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6002311" y="963343"/>
            <a:ext cx="476128" cy="24716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86430" y="116958"/>
            <a:ext cx="301397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：反推手柄：收进</a:t>
            </a:r>
            <a:r>
              <a:rPr lang="zh-CN" altLang="en-US"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rPr>
              <a:t>展开</a:t>
            </a:r>
            <a:endParaRPr lang="en-US" altLang="zh-CN"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endParaRPr>
          </a:p>
          <a:p>
            <a:pPr algn="ctr"/>
            <a:r>
              <a:rPr lang="en-US" altLang="zh-CN"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rPr>
              <a:t>B</a:t>
            </a:r>
            <a:r>
              <a:rPr lang="zh-CN" altLang="en-US" dirty="0" smtClean="0">
                <a:solidFill>
                  <a:srgbClr val="FF0000"/>
                </a:solidFill>
                <a:latin typeface="方正超粗黑_GBK" panose="03000509000000000000" pitchFamily="65" charset="-122"/>
                <a:ea typeface="方正超粗黑_GBK" panose="03000509000000000000" pitchFamily="65" charset="-122"/>
                <a:sym typeface="Symbol" panose="05050102010706020507" pitchFamily="18" charset="2"/>
              </a:rPr>
              <a:t>：反推手柄：展开收进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4386561" y="2645746"/>
            <a:ext cx="792464" cy="369332"/>
          </a:xfrm>
          <a:prstGeom prst="rect">
            <a:avLst/>
          </a:prstGeom>
          <a:no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预位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455307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反推收进操作</a:t>
            </a:r>
            <a:endParaRPr lang="zh-CN" altLang="en-US" dirty="0"/>
          </a:p>
        </p:txBody>
      </p:sp>
      <p:sp>
        <p:nvSpPr>
          <p:cNvPr id="3" name="内容占位符 2"/>
          <p:cNvSpPr>
            <a:spLocks noGrp="1"/>
          </p:cNvSpPr>
          <p:nvPr>
            <p:ph idx="1"/>
          </p:nvPr>
        </p:nvSpPr>
        <p:spPr/>
        <p:txBody>
          <a:bodyPr/>
          <a:lstStyle/>
          <a:p>
            <a:r>
              <a:rPr lang="zh-CN" altLang="en-US" dirty="0"/>
              <a:t>当把反推手柄放置压下到收进</a:t>
            </a:r>
            <a:r>
              <a:rPr lang="zh-CN" altLang="en-US" dirty="0" smtClean="0"/>
              <a:t>位（</a:t>
            </a:r>
            <a:r>
              <a:rPr lang="en-US" altLang="zh-CN" dirty="0" smtClean="0"/>
              <a:t>B1</a:t>
            </a:r>
            <a:r>
              <a:rPr lang="zh-CN" altLang="en-US" dirty="0" smtClean="0"/>
              <a:t>）时</a:t>
            </a:r>
            <a:r>
              <a:rPr lang="zh-CN" altLang="en-US" dirty="0"/>
              <a:t>：</a:t>
            </a:r>
          </a:p>
          <a:p>
            <a:r>
              <a:rPr lang="zh-CN" altLang="en-US" dirty="0"/>
              <a:t>（</a:t>
            </a:r>
            <a:r>
              <a:rPr lang="en-US" altLang="zh-CN" dirty="0"/>
              <a:t>1</a:t>
            </a:r>
            <a:r>
              <a:rPr lang="zh-CN" altLang="en-US" dirty="0"/>
              <a:t>）反推控制电门断开了通往反推控制阀组件的展开信号（</a:t>
            </a:r>
            <a:r>
              <a:rPr lang="en-US" altLang="zh-CN" dirty="0" smtClean="0"/>
              <a:t>B2</a:t>
            </a:r>
            <a:r>
              <a:rPr lang="zh-CN" altLang="en-US" dirty="0" smtClean="0"/>
              <a:t>）；</a:t>
            </a:r>
            <a:endParaRPr lang="zh-CN" altLang="en-US" dirty="0"/>
          </a:p>
          <a:p>
            <a:r>
              <a:rPr lang="zh-CN" altLang="en-US" dirty="0"/>
              <a:t>（</a:t>
            </a:r>
            <a:r>
              <a:rPr lang="en-US" altLang="zh-CN" dirty="0"/>
              <a:t>2</a:t>
            </a:r>
            <a:r>
              <a:rPr lang="zh-CN" altLang="en-US" dirty="0"/>
              <a:t>）</a:t>
            </a:r>
            <a:r>
              <a:rPr lang="en-US" altLang="zh-CN" dirty="0"/>
              <a:t>EAU</a:t>
            </a:r>
            <a:r>
              <a:rPr lang="zh-CN" altLang="en-US" dirty="0"/>
              <a:t>自动收进电路进行自测试；</a:t>
            </a:r>
          </a:p>
          <a:p>
            <a:r>
              <a:rPr lang="zh-CN" altLang="en-US" dirty="0"/>
              <a:t>（</a:t>
            </a:r>
            <a:r>
              <a:rPr lang="en-US" altLang="zh-CN" dirty="0"/>
              <a:t>3</a:t>
            </a:r>
            <a:r>
              <a:rPr lang="zh-CN" altLang="en-US" dirty="0"/>
              <a:t>）自动油门电门组件内的电门被作动，通过</a:t>
            </a:r>
            <a:r>
              <a:rPr lang="en-US" altLang="zh-CN" dirty="0"/>
              <a:t>EAU </a:t>
            </a:r>
            <a:r>
              <a:rPr lang="zh-CN" altLang="en-US" dirty="0"/>
              <a:t>传送一个预位和收进信号至反推控制阀组件（</a:t>
            </a:r>
            <a:r>
              <a:rPr lang="en-US" altLang="zh-CN" dirty="0" smtClean="0"/>
              <a:t>B3</a:t>
            </a:r>
            <a:r>
              <a:rPr lang="zh-CN" altLang="en-US" dirty="0" smtClean="0"/>
              <a:t>）；</a:t>
            </a:r>
            <a:endParaRPr lang="zh-CN" altLang="en-US" dirty="0"/>
          </a:p>
          <a:p>
            <a:r>
              <a:rPr lang="zh-CN" altLang="en-US" dirty="0"/>
              <a:t>（</a:t>
            </a:r>
            <a:r>
              <a:rPr lang="en-US" altLang="zh-CN" dirty="0"/>
              <a:t>4</a:t>
            </a:r>
            <a:r>
              <a:rPr lang="zh-CN" altLang="en-US" dirty="0"/>
              <a:t>）反推控制阀组件将液压通往反推作动筒以作动移动套筒至收进</a:t>
            </a:r>
            <a:r>
              <a:rPr lang="zh-CN" altLang="en-US" dirty="0" smtClean="0"/>
              <a:t>位</a:t>
            </a:r>
            <a:r>
              <a:rPr lang="zh-CN" altLang="en-US" dirty="0"/>
              <a:t>（</a:t>
            </a:r>
            <a:r>
              <a:rPr lang="en-US" altLang="zh-CN" dirty="0" smtClean="0"/>
              <a:t>B4</a:t>
            </a:r>
            <a:r>
              <a:rPr lang="zh-CN" altLang="en-US" dirty="0" smtClean="0"/>
              <a:t>） ；</a:t>
            </a:r>
            <a:endParaRPr lang="zh-CN" altLang="en-US" dirty="0"/>
          </a:p>
          <a:p>
            <a:r>
              <a:rPr lang="zh-CN" altLang="en-US" dirty="0"/>
              <a:t>（</a:t>
            </a:r>
            <a:r>
              <a:rPr lang="en-US" altLang="zh-CN" dirty="0"/>
              <a:t>5</a:t>
            </a:r>
            <a:r>
              <a:rPr lang="zh-CN" altLang="en-US" dirty="0"/>
              <a:t>）</a:t>
            </a:r>
            <a:r>
              <a:rPr lang="en-US" altLang="zh-CN" dirty="0"/>
              <a:t>18</a:t>
            </a:r>
            <a:r>
              <a:rPr lang="zh-CN" altLang="en-US" dirty="0"/>
              <a:t>秒钟后同步锁入锁（</a:t>
            </a:r>
            <a:r>
              <a:rPr lang="en-US" altLang="zh-CN" dirty="0" smtClean="0"/>
              <a:t>B5</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3066826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反推自动收进</a:t>
            </a:r>
          </a:p>
        </p:txBody>
      </p:sp>
      <p:sp>
        <p:nvSpPr>
          <p:cNvPr id="3" name="内容占位符 2"/>
          <p:cNvSpPr>
            <a:spLocks noGrp="1"/>
          </p:cNvSpPr>
          <p:nvPr>
            <p:ph idx="1"/>
          </p:nvPr>
        </p:nvSpPr>
        <p:spPr/>
        <p:txBody>
          <a:bodyPr/>
          <a:lstStyle/>
          <a:p>
            <a:r>
              <a:rPr lang="zh-CN" altLang="en-US" dirty="0" smtClean="0"/>
              <a:t>当</a:t>
            </a:r>
            <a:r>
              <a:rPr lang="zh-CN" altLang="en-US" dirty="0"/>
              <a:t>反推手柄在收进位而反推移动套筒不在收进位或锁定位时，</a:t>
            </a:r>
            <a:r>
              <a:rPr lang="en-US" altLang="zh-CN" dirty="0"/>
              <a:t>EAU</a:t>
            </a:r>
            <a:r>
              <a:rPr lang="zh-CN" altLang="en-US" dirty="0"/>
              <a:t>根据移动套筒上的接近传感器输入信号，自动收进反推装置</a:t>
            </a:r>
            <a:r>
              <a:rPr lang="zh-CN" altLang="en-US" dirty="0" smtClean="0"/>
              <a:t>。</a:t>
            </a:r>
            <a:endParaRPr lang="en-US" altLang="zh-CN" dirty="0" smtClean="0"/>
          </a:p>
          <a:p>
            <a:r>
              <a:rPr lang="en-US" altLang="zh-CN" dirty="0" smtClean="0"/>
              <a:t>EAU</a:t>
            </a:r>
            <a:r>
              <a:rPr lang="zh-CN" altLang="en-US" dirty="0"/>
              <a:t>根据移动套筒接近传感器进行自动收进操作，在正常反推装置收进操作过程中，反推自动收进操作通常只工作</a:t>
            </a:r>
            <a:r>
              <a:rPr lang="en-US" altLang="zh-CN" dirty="0"/>
              <a:t>10</a:t>
            </a:r>
            <a:r>
              <a:rPr lang="zh-CN" altLang="en-US" dirty="0"/>
              <a:t>秒钟。</a:t>
            </a:r>
          </a:p>
          <a:p>
            <a:endParaRPr lang="zh-CN" altLang="en-US" dirty="0"/>
          </a:p>
        </p:txBody>
      </p:sp>
    </p:spTree>
    <p:extLst>
      <p:ext uri="{BB962C8B-B14F-4D97-AF65-F5344CB8AC3E}">
        <p14:creationId xmlns:p14="http://schemas.microsoft.com/office/powerpoint/2010/main" val="3706176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59850" y="0"/>
            <a:ext cx="9697246" cy="6858000"/>
          </a:xfrm>
          <a:prstGeom prst="rect">
            <a:avLst/>
          </a:prstGeom>
        </p:spPr>
      </p:pic>
      <p:sp>
        <p:nvSpPr>
          <p:cNvPr id="5" name="圆角矩形 4"/>
          <p:cNvSpPr/>
          <p:nvPr/>
        </p:nvSpPr>
        <p:spPr>
          <a:xfrm>
            <a:off x="8160589" y="4459856"/>
            <a:ext cx="491703" cy="54346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58791" y="439948"/>
            <a:ext cx="1015663" cy="597810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反推控制系统电门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201092" y="109657"/>
            <a:ext cx="2587897" cy="2031325"/>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预位</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收进</a:t>
            </a:r>
            <a:r>
              <a:rPr lang="zh-CN" altLang="en-US" dirty="0">
                <a:latin typeface="方正超粗黑_GBK" panose="03000509000000000000" pitchFamily="65" charset="-122"/>
                <a:ea typeface="方正超粗黑_GBK" panose="03000509000000000000" pitchFamily="65" charset="-122"/>
              </a:rPr>
              <a:t>电门控制通往反推控制阀组件的预位和展开信号。系统通过这些信号来控制通往反推作动筒的液压。</a:t>
            </a:r>
            <a:r>
              <a:rPr lang="zh-CN" altLang="en-US" dirty="0">
                <a:solidFill>
                  <a:srgbClr val="FF0000"/>
                </a:solidFill>
                <a:latin typeface="方正超粗黑_GBK" panose="03000509000000000000" pitchFamily="65" charset="-122"/>
                <a:ea typeface="方正超粗黑_GBK" panose="03000509000000000000" pitchFamily="65" charset="-122"/>
              </a:rPr>
              <a:t>同步锁电门</a:t>
            </a:r>
            <a:r>
              <a:rPr lang="zh-CN" altLang="en-US" dirty="0">
                <a:latin typeface="方正超粗黑_GBK" panose="03000509000000000000" pitchFamily="65" charset="-122"/>
                <a:ea typeface="方正超粗黑_GBK" panose="03000509000000000000" pitchFamily="65" charset="-122"/>
              </a:rPr>
              <a:t>控制通往反推同步锁的电力。</a:t>
            </a:r>
          </a:p>
        </p:txBody>
      </p:sp>
      <p:sp>
        <p:nvSpPr>
          <p:cNvPr id="11" name="椭圆 10"/>
          <p:cNvSpPr/>
          <p:nvPr/>
        </p:nvSpPr>
        <p:spPr>
          <a:xfrm>
            <a:off x="2044489" y="5396145"/>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5348376" y="3021928"/>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8462512" y="5482408"/>
            <a:ext cx="491703" cy="54346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0877909" y="3774378"/>
            <a:ext cx="595223" cy="54346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531140" y="175427"/>
            <a:ext cx="1528590"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收进电门向</a:t>
            </a:r>
            <a:r>
              <a:rPr lang="en-US" altLang="zh-CN" dirty="0">
                <a:solidFill>
                  <a:srgbClr val="FF0000"/>
                </a:solidFill>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的收进逻辑电路提供电信号</a:t>
            </a:r>
          </a:p>
        </p:txBody>
      </p:sp>
    </p:spTree>
    <p:extLst>
      <p:ext uri="{BB962C8B-B14F-4D97-AF65-F5344CB8AC3E}">
        <p14:creationId xmlns:p14="http://schemas.microsoft.com/office/powerpoint/2010/main" val="666210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929" y="344337"/>
            <a:ext cx="7506082" cy="6175340"/>
          </a:xfrm>
          <a:prstGeom prst="rect">
            <a:avLst/>
          </a:prstGeom>
        </p:spPr>
      </p:pic>
      <p:sp>
        <p:nvSpPr>
          <p:cNvPr id="5" name="文本框 4"/>
          <p:cNvSpPr txBox="1"/>
          <p:nvPr/>
        </p:nvSpPr>
        <p:spPr>
          <a:xfrm>
            <a:off x="304175" y="504645"/>
            <a:ext cx="1015663" cy="584871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自动油门电门组件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9213011" y="344337"/>
            <a:ext cx="2932981" cy="563231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一个推力手柄组件通过一个推力连杆驱动一个电门组件。每个电门组件有</a:t>
            </a:r>
            <a:r>
              <a:rPr lang="en-US" altLang="zh-CN" dirty="0">
                <a:solidFill>
                  <a:srgbClr val="C00000"/>
                </a:solidFill>
                <a:latin typeface="方正超粗黑_GBK" panose="03000509000000000000" pitchFamily="65" charset="-122"/>
                <a:ea typeface="方正超粗黑_GBK" panose="03000509000000000000" pitchFamily="65" charset="-122"/>
              </a:rPr>
              <a:t>9</a:t>
            </a:r>
            <a:r>
              <a:rPr lang="zh-CN" altLang="en-US" dirty="0">
                <a:solidFill>
                  <a:srgbClr val="C00000"/>
                </a:solidFill>
                <a:latin typeface="方正超粗黑_GBK" panose="03000509000000000000" pitchFamily="65" charset="-122"/>
                <a:ea typeface="方正超粗黑_GBK" panose="03000509000000000000" pitchFamily="65" charset="-122"/>
              </a:rPr>
              <a:t>个电门</a:t>
            </a:r>
            <a:r>
              <a:rPr lang="zh-CN" altLang="en-US" dirty="0">
                <a:latin typeface="方正超粗黑_GBK" panose="03000509000000000000" pitchFamily="65" charset="-122"/>
                <a:ea typeface="方正超粗黑_GBK" panose="03000509000000000000" pitchFamily="65" charset="-122"/>
              </a:rPr>
              <a:t>，可以提供离散的推力手柄位置信号到各个系统</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r>
              <a:rPr lang="en-US" altLang="zh-CN" dirty="0">
                <a:latin typeface="方正超粗黑_GBK" panose="03000509000000000000" pitchFamily="65" charset="-122"/>
                <a:ea typeface="方正超粗黑_GBK" panose="03000509000000000000" pitchFamily="65" charset="-122"/>
              </a:rPr>
              <a:t>S1-</a:t>
            </a:r>
            <a:r>
              <a:rPr lang="zh-CN" altLang="en-US" dirty="0">
                <a:latin typeface="方正超粗黑_GBK" panose="03000509000000000000" pitchFamily="65" charset="-122"/>
                <a:ea typeface="方正超粗黑_GBK" panose="03000509000000000000" pitchFamily="65" charset="-122"/>
              </a:rPr>
              <a:t>自动地面减速板控制和起落架警告</a:t>
            </a:r>
          </a:p>
          <a:p>
            <a:r>
              <a:rPr lang="en-US" altLang="zh-CN" dirty="0">
                <a:latin typeface="方正超粗黑_GBK" panose="03000509000000000000" pitchFamily="65" charset="-122"/>
                <a:ea typeface="方正超粗黑_GBK" panose="03000509000000000000" pitchFamily="65" charset="-122"/>
              </a:rPr>
              <a:t>S2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S3-</a:t>
            </a:r>
            <a:r>
              <a:rPr lang="zh-CN" altLang="en-US" dirty="0">
                <a:latin typeface="方正超粗黑_GBK" panose="03000509000000000000" pitchFamily="65" charset="-122"/>
                <a:ea typeface="方正超粗黑_GBK" panose="03000509000000000000" pitchFamily="65" charset="-122"/>
              </a:rPr>
              <a:t>自动刹车系统</a:t>
            </a:r>
          </a:p>
          <a:p>
            <a:r>
              <a:rPr lang="en-US" altLang="zh-CN" dirty="0">
                <a:latin typeface="方正超粗黑_GBK" panose="03000509000000000000" pitchFamily="65" charset="-122"/>
                <a:ea typeface="方正超粗黑_GBK" panose="03000509000000000000" pitchFamily="65" charset="-122"/>
              </a:rPr>
              <a:t>S4-</a:t>
            </a:r>
            <a:r>
              <a:rPr lang="zh-CN" altLang="en-US" dirty="0">
                <a:solidFill>
                  <a:srgbClr val="C00000"/>
                </a:solidFill>
                <a:latin typeface="方正超粗黑_GBK" panose="03000509000000000000" pitchFamily="65" charset="-122"/>
                <a:ea typeface="方正超粗黑_GBK" panose="03000509000000000000" pitchFamily="65" charset="-122"/>
              </a:rPr>
              <a:t>发动机反推同步锁</a:t>
            </a:r>
          </a:p>
          <a:p>
            <a:r>
              <a:rPr lang="en-US" altLang="zh-CN" dirty="0">
                <a:latin typeface="方正超粗黑_GBK" panose="03000509000000000000" pitchFamily="65" charset="-122"/>
                <a:ea typeface="方正超粗黑_GBK" panose="03000509000000000000" pitchFamily="65" charset="-122"/>
              </a:rPr>
              <a:t>S5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S6-</a:t>
            </a:r>
            <a:r>
              <a:rPr lang="zh-CN" altLang="en-US" dirty="0">
                <a:solidFill>
                  <a:srgbClr val="C00000"/>
                </a:solidFill>
                <a:latin typeface="方正超粗黑_GBK" panose="03000509000000000000" pitchFamily="65" charset="-122"/>
                <a:ea typeface="方正超粗黑_GBK" panose="03000509000000000000" pitchFamily="65" charset="-122"/>
              </a:rPr>
              <a:t>发动机反推控制</a:t>
            </a:r>
          </a:p>
          <a:p>
            <a:r>
              <a:rPr lang="en-US" altLang="zh-CN" dirty="0">
                <a:latin typeface="方正超粗黑_GBK" panose="03000509000000000000" pitchFamily="65" charset="-122"/>
                <a:ea typeface="方正超粗黑_GBK" panose="03000509000000000000" pitchFamily="65" charset="-122"/>
              </a:rPr>
              <a:t>S7-</a:t>
            </a:r>
            <a:r>
              <a:rPr lang="zh-CN" altLang="en-US" dirty="0">
                <a:latin typeface="方正超粗黑_GBK" panose="03000509000000000000" pitchFamily="65" charset="-122"/>
                <a:ea typeface="方正超粗黑_GBK" panose="03000509000000000000" pitchFamily="65" charset="-122"/>
              </a:rPr>
              <a:t>机翼热防冰系统</a:t>
            </a:r>
          </a:p>
          <a:p>
            <a:r>
              <a:rPr lang="en-US" altLang="zh-CN" dirty="0">
                <a:latin typeface="方正超粗黑_GBK" panose="03000509000000000000" pitchFamily="65" charset="-122"/>
                <a:ea typeface="方正超粗黑_GBK" panose="03000509000000000000" pitchFamily="65" charset="-122"/>
              </a:rPr>
              <a:t>S8-</a:t>
            </a:r>
            <a:r>
              <a:rPr lang="zh-CN" altLang="en-US" dirty="0">
                <a:latin typeface="方正超粗黑_GBK" panose="03000509000000000000" pitchFamily="65" charset="-122"/>
                <a:ea typeface="方正超粗黑_GBK" panose="03000509000000000000" pitchFamily="65" charset="-122"/>
              </a:rPr>
              <a:t>音响警告</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起飞警告、气象雷达</a:t>
            </a:r>
          </a:p>
          <a:p>
            <a:r>
              <a:rPr lang="en-US" altLang="zh-CN" dirty="0">
                <a:latin typeface="方正超粗黑_GBK" panose="03000509000000000000" pitchFamily="65" charset="-122"/>
                <a:ea typeface="方正超粗黑_GBK" panose="03000509000000000000" pitchFamily="65" charset="-122"/>
              </a:rPr>
              <a:t>S9-</a:t>
            </a:r>
            <a:r>
              <a:rPr lang="zh-CN" altLang="en-US" dirty="0">
                <a:latin typeface="方正超粗黑_GBK" panose="03000509000000000000" pitchFamily="65" charset="-122"/>
                <a:ea typeface="方正超粗黑_GBK" panose="03000509000000000000" pitchFamily="65" charset="-122"/>
              </a:rPr>
              <a:t>起落架警</a:t>
            </a:r>
            <a:r>
              <a:rPr lang="zh-CN" altLang="en-US" dirty="0" smtClean="0">
                <a:latin typeface="方正超粗黑_GBK" panose="03000509000000000000" pitchFamily="65" charset="-122"/>
                <a:ea typeface="方正超粗黑_GBK" panose="03000509000000000000" pitchFamily="65" charset="-122"/>
              </a:rPr>
              <a:t>告</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当移动反推手柄时，推力连杆运动，经过一系列传动机构使摇臂转动，摇臂的转动使自动油门电门组件内的凸轮转动，从而作动电</a:t>
            </a:r>
            <a:r>
              <a:rPr lang="zh-CN" altLang="en-US" dirty="0" smtClean="0">
                <a:latin typeface="方正超粗黑_GBK" panose="03000509000000000000" pitchFamily="65" charset="-122"/>
                <a:ea typeface="方正超粗黑_GBK" panose="03000509000000000000" pitchFamily="65" charset="-122"/>
              </a:rPr>
              <a:t>门。</a:t>
            </a:r>
            <a:endParaRPr lang="en-US" altLang="zh-CN" dirty="0" smtClean="0">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5633050" y="3429000"/>
            <a:ext cx="336430" cy="4097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804914" y="4205377"/>
            <a:ext cx="336430" cy="4097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405779" y="4000499"/>
            <a:ext cx="336430" cy="4097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8313710" y="3172366"/>
            <a:ext cx="336430" cy="409755"/>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5736566" y="957532"/>
            <a:ext cx="2542638" cy="19141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5633050" y="957532"/>
            <a:ext cx="103516" cy="22148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085287" y="588200"/>
            <a:ext cx="143195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同步锁电门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36891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9815"/>
          <a:stretch/>
        </p:blipFill>
        <p:spPr>
          <a:xfrm>
            <a:off x="621101" y="-28709"/>
            <a:ext cx="6442477" cy="6886709"/>
          </a:xfrm>
          <a:prstGeom prst="rect">
            <a:avLst/>
          </a:prstGeom>
        </p:spPr>
      </p:pic>
      <p:sp>
        <p:nvSpPr>
          <p:cNvPr id="8" name="文本框 7"/>
          <p:cNvSpPr txBox="1"/>
          <p:nvPr/>
        </p:nvSpPr>
        <p:spPr>
          <a:xfrm>
            <a:off x="7720641" y="70191"/>
            <a:ext cx="4367901"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反推控制电门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492075" y="2284626"/>
            <a:ext cx="4229877" cy="3416320"/>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反推控制电门位</a:t>
            </a:r>
            <a:r>
              <a:rPr lang="zh-CN" altLang="en-US" dirty="0" smtClean="0">
                <a:latin typeface="方正超粗黑_GBK" panose="03000509000000000000" pitchFamily="65" charset="-122"/>
                <a:ea typeface="方正超粗黑_GBK" panose="03000509000000000000" pitchFamily="65" charset="-122"/>
              </a:rPr>
              <a:t>于</a:t>
            </a:r>
            <a:r>
              <a:rPr lang="zh-CN" altLang="en-US" dirty="0" smtClean="0">
                <a:solidFill>
                  <a:srgbClr val="FF0000"/>
                </a:solidFill>
                <a:latin typeface="方正超粗黑_GBK" panose="03000509000000000000" pitchFamily="65" charset="-122"/>
                <a:ea typeface="方正超粗黑_GBK" panose="03000509000000000000" pitchFamily="65" charset="-122"/>
              </a:rPr>
              <a:t>推力手</a:t>
            </a:r>
            <a:r>
              <a:rPr lang="zh-CN" altLang="en-US" dirty="0">
                <a:solidFill>
                  <a:srgbClr val="FF0000"/>
                </a:solidFill>
                <a:latin typeface="方正超粗黑_GBK" panose="03000509000000000000" pitchFamily="65" charset="-122"/>
                <a:ea typeface="方正超粗黑_GBK" panose="03000509000000000000" pitchFamily="65" charset="-122"/>
              </a:rPr>
              <a:t>柄</a:t>
            </a:r>
            <a:r>
              <a:rPr lang="zh-CN" altLang="en-US" dirty="0">
                <a:latin typeface="方正超粗黑_GBK" panose="03000509000000000000" pitchFamily="65" charset="-122"/>
                <a:ea typeface="方正超粗黑_GBK" panose="03000509000000000000" pitchFamily="65" charset="-122"/>
              </a:rPr>
              <a:t>内，每</a:t>
            </a:r>
            <a:r>
              <a:rPr lang="zh-CN" altLang="en-US" dirty="0" smtClean="0">
                <a:latin typeface="方正超粗黑_GBK" panose="03000509000000000000" pitchFamily="65" charset="-122"/>
                <a:ea typeface="方正超粗黑_GBK" panose="03000509000000000000" pitchFamily="65" charset="-122"/>
              </a:rPr>
              <a:t>个推力手</a:t>
            </a:r>
            <a:r>
              <a:rPr lang="zh-CN" altLang="en-US" dirty="0">
                <a:latin typeface="方正超粗黑_GBK" panose="03000509000000000000" pitchFamily="65" charset="-122"/>
                <a:ea typeface="方正超粗黑_GBK" panose="03000509000000000000" pitchFamily="65" charset="-122"/>
              </a:rPr>
              <a:t>柄各有一个电门。拆</a:t>
            </a:r>
            <a:r>
              <a:rPr lang="zh-CN" altLang="en-US" dirty="0" smtClean="0">
                <a:latin typeface="方正超粗黑_GBK" panose="03000509000000000000" pitchFamily="65" charset="-122"/>
                <a:ea typeface="方正超粗黑_GBK" panose="03000509000000000000" pitchFamily="65" charset="-122"/>
              </a:rPr>
              <a:t>下推力手</a:t>
            </a:r>
            <a:r>
              <a:rPr lang="zh-CN" altLang="en-US" dirty="0">
                <a:latin typeface="方正超粗黑_GBK" panose="03000509000000000000" pitchFamily="65" charset="-122"/>
                <a:ea typeface="方正超粗黑_GBK" panose="03000509000000000000" pitchFamily="65" charset="-122"/>
              </a:rPr>
              <a:t>柄侧板就可以接近反推控制电门</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当提起反推手柄时，反推手柄</a:t>
            </a:r>
            <a:r>
              <a:rPr lang="zh-CN" altLang="en-US" dirty="0">
                <a:solidFill>
                  <a:srgbClr val="FF0000"/>
                </a:solidFill>
                <a:latin typeface="方正超粗黑_GBK" panose="03000509000000000000" pitchFamily="65" charset="-122"/>
                <a:ea typeface="方正超粗黑_GBK" panose="03000509000000000000" pitchFamily="65" charset="-122"/>
              </a:rPr>
              <a:t>凸轮</a:t>
            </a:r>
            <a:r>
              <a:rPr lang="zh-CN" altLang="en-US" dirty="0">
                <a:latin typeface="方正超粗黑_GBK" panose="03000509000000000000" pitchFamily="65" charset="-122"/>
                <a:ea typeface="方正超粗黑_GBK" panose="03000509000000000000" pitchFamily="65" charset="-122"/>
              </a:rPr>
              <a:t>轴会转动，凸轮轴转动使得</a:t>
            </a:r>
            <a:r>
              <a:rPr lang="zh-CN" altLang="en-US" dirty="0">
                <a:solidFill>
                  <a:srgbClr val="FF0000"/>
                </a:solidFill>
                <a:latin typeface="方正超粗黑_GBK" panose="03000509000000000000" pitchFamily="65" charset="-122"/>
                <a:ea typeface="方正超粗黑_GBK" panose="03000509000000000000" pitchFamily="65" charset="-122"/>
              </a:rPr>
              <a:t>滚轮组件</a:t>
            </a:r>
            <a:r>
              <a:rPr lang="zh-CN" altLang="en-US" dirty="0">
                <a:latin typeface="方正超粗黑_GBK" panose="03000509000000000000" pitchFamily="65" charset="-122"/>
                <a:ea typeface="方正超粗黑_GBK" panose="03000509000000000000" pitchFamily="65" charset="-122"/>
              </a:rPr>
              <a:t>和</a:t>
            </a:r>
            <a:r>
              <a:rPr lang="zh-CN" altLang="en-US" dirty="0">
                <a:solidFill>
                  <a:srgbClr val="FF0000"/>
                </a:solidFill>
                <a:latin typeface="方正超粗黑_GBK" panose="03000509000000000000" pitchFamily="65" charset="-122"/>
                <a:ea typeface="方正超粗黑_GBK" panose="03000509000000000000" pitchFamily="65" charset="-122"/>
              </a:rPr>
              <a:t>作动杆</a:t>
            </a:r>
            <a:r>
              <a:rPr lang="zh-CN" altLang="en-US" dirty="0">
                <a:latin typeface="方正超粗黑_GBK" panose="03000509000000000000" pitchFamily="65" charset="-122"/>
                <a:ea typeface="方正超粗黑_GBK" panose="03000509000000000000" pitchFamily="65" charset="-122"/>
              </a:rPr>
              <a:t>向下移动，反推控制电门弹簧被压缩，从而作动反推控制电门。</a:t>
            </a:r>
          </a:p>
          <a:p>
            <a:pPr indent="180000"/>
            <a:r>
              <a:rPr lang="zh-CN" altLang="en-US" dirty="0">
                <a:latin typeface="方正超粗黑_GBK" panose="03000509000000000000" pitchFamily="65" charset="-122"/>
                <a:ea typeface="方正超粗黑_GBK" panose="03000509000000000000" pitchFamily="65" charset="-122"/>
              </a:rPr>
              <a:t>套在作动杆上的弹簧使作动杆和滚轮组件紧压在凸轮上，当压下反推手柄收进反推装置时，作动杆与滚轮组件</a:t>
            </a:r>
            <a:r>
              <a:rPr lang="zh-CN" altLang="en-US" dirty="0" smtClean="0">
                <a:latin typeface="方正超粗黑_GBK" panose="03000509000000000000" pitchFamily="65" charset="-122"/>
                <a:ea typeface="方正超粗黑_GBK" panose="03000509000000000000" pitchFamily="65" charset="-122"/>
              </a:rPr>
              <a:t>会在</a:t>
            </a:r>
            <a:r>
              <a:rPr lang="zh-CN" altLang="en-US" dirty="0" smtClean="0">
                <a:solidFill>
                  <a:srgbClr val="FF0000"/>
                </a:solidFill>
                <a:latin typeface="方正超粗黑_GBK" panose="03000509000000000000" pitchFamily="65" charset="-122"/>
                <a:ea typeface="方正超粗黑_GBK" panose="03000509000000000000" pitchFamily="65" charset="-122"/>
              </a:rPr>
              <a:t>正</a:t>
            </a:r>
            <a:r>
              <a:rPr lang="zh-CN" altLang="en-US" dirty="0">
                <a:solidFill>
                  <a:srgbClr val="FF0000"/>
                </a:solidFill>
                <a:latin typeface="方正超粗黑_GBK" panose="03000509000000000000" pitchFamily="65" charset="-122"/>
                <a:ea typeface="方正超粗黑_GBK" panose="03000509000000000000" pitchFamily="65" charset="-122"/>
              </a:rPr>
              <a:t>常</a:t>
            </a:r>
            <a:r>
              <a:rPr lang="zh-CN" altLang="en-US" dirty="0">
                <a:latin typeface="方正超粗黑_GBK" panose="03000509000000000000" pitchFamily="65" charset="-122"/>
                <a:ea typeface="方正超粗黑_GBK" panose="03000509000000000000" pitchFamily="65" charset="-122"/>
              </a:rPr>
              <a:t>位，控制电门弹簧释放，反推控制电门回到</a:t>
            </a:r>
            <a:r>
              <a:rPr lang="zh-CN" altLang="en-US" dirty="0">
                <a:solidFill>
                  <a:srgbClr val="FF0000"/>
                </a:solidFill>
                <a:latin typeface="方正超粗黑_GBK" panose="03000509000000000000" pitchFamily="65" charset="-122"/>
                <a:ea typeface="方正超粗黑_GBK" panose="03000509000000000000" pitchFamily="65" charset="-122"/>
              </a:rPr>
              <a:t>收进</a:t>
            </a:r>
            <a:r>
              <a:rPr lang="zh-CN" altLang="en-US" dirty="0">
                <a:latin typeface="方正超粗黑_GBK" panose="03000509000000000000" pitchFamily="65" charset="-122"/>
                <a:ea typeface="方正超粗黑_GBK" panose="03000509000000000000" pitchFamily="65" charset="-122"/>
              </a:rPr>
              <a:t>位置。</a:t>
            </a:r>
          </a:p>
        </p:txBody>
      </p:sp>
      <p:cxnSp>
        <p:nvCxnSpPr>
          <p:cNvPr id="13" name="直接箭头连接符 12"/>
          <p:cNvCxnSpPr/>
          <p:nvPr/>
        </p:nvCxnSpPr>
        <p:spPr>
          <a:xfrm flipH="1">
            <a:off x="2889848" y="1664898"/>
            <a:ext cx="2967488" cy="32992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277899" y="1169681"/>
            <a:ext cx="1019384"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反推控制电</a:t>
            </a:r>
            <a:r>
              <a:rPr lang="zh-CN" altLang="en-US" dirty="0" smtClean="0">
                <a:solidFill>
                  <a:srgbClr val="FF0000"/>
                </a:solidFill>
                <a:latin typeface="方正超粗黑_GBK" panose="03000509000000000000" pitchFamily="65" charset="-122"/>
                <a:ea typeface="方正超粗黑_GBK" panose="03000509000000000000" pitchFamily="65" charset="-122"/>
              </a:rPr>
              <a:t>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a:off x="3691747" y="439351"/>
            <a:ext cx="1363689" cy="55417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055436" y="116185"/>
            <a:ext cx="74151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凸轮</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3585679" y="716436"/>
            <a:ext cx="2556329" cy="77641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96951" y="573727"/>
            <a:ext cx="119118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滚轮组件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1640992" y="1104641"/>
            <a:ext cx="1476889" cy="179531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212495" y="741584"/>
            <a:ext cx="89089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作动杆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V="1">
            <a:off x="1526976" y="3103022"/>
            <a:ext cx="1444253" cy="17795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196271" y="4866186"/>
            <a:ext cx="71276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弹簧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52249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反推移动套筒锁接近传感</a:t>
            </a:r>
            <a:r>
              <a:rPr lang="zh-CN" altLang="en-US" dirty="0" smtClean="0"/>
              <a:t>器</a:t>
            </a:r>
            <a:endParaRPr lang="zh-CN" altLang="en-US" dirty="0"/>
          </a:p>
        </p:txBody>
      </p:sp>
      <p:sp>
        <p:nvSpPr>
          <p:cNvPr id="3" name="内容占位符 2"/>
          <p:cNvSpPr>
            <a:spLocks noGrp="1"/>
          </p:cNvSpPr>
          <p:nvPr>
            <p:ph idx="1"/>
          </p:nvPr>
        </p:nvSpPr>
        <p:spPr/>
        <p:txBody>
          <a:bodyPr/>
          <a:lstStyle/>
          <a:p>
            <a:r>
              <a:rPr lang="zh-CN" altLang="en-US" dirty="0" smtClean="0"/>
              <a:t>反</a:t>
            </a:r>
            <a:r>
              <a:rPr lang="zh-CN" altLang="en-US" dirty="0"/>
              <a:t>推移动套筒锁接近传感器向</a:t>
            </a:r>
            <a:r>
              <a:rPr lang="en-US" altLang="zh-CN" dirty="0"/>
              <a:t>EAU</a:t>
            </a:r>
            <a:r>
              <a:rPr lang="zh-CN" altLang="en-US" dirty="0"/>
              <a:t>提供反推作动筒开锁</a:t>
            </a:r>
            <a:r>
              <a:rPr lang="en-US" altLang="zh-CN" dirty="0"/>
              <a:t>/</a:t>
            </a:r>
            <a:r>
              <a:rPr lang="zh-CN" altLang="en-US" dirty="0"/>
              <a:t>入锁信号。</a:t>
            </a:r>
          </a:p>
          <a:p>
            <a:r>
              <a:rPr lang="en-US" altLang="zh-CN" dirty="0"/>
              <a:t>EAU</a:t>
            </a:r>
            <a:r>
              <a:rPr lang="zh-CN" altLang="en-US" dirty="0"/>
              <a:t>使用这些信号完成如下功能</a:t>
            </a:r>
            <a:r>
              <a:rPr lang="zh-CN" altLang="en-US" dirty="0" smtClean="0"/>
              <a:t>：</a:t>
            </a:r>
            <a:endParaRPr lang="en-US" altLang="zh-CN" dirty="0" smtClean="0"/>
          </a:p>
          <a:p>
            <a:r>
              <a:rPr lang="zh-CN" altLang="en-US" dirty="0" smtClean="0"/>
              <a:t>①</a:t>
            </a:r>
            <a:r>
              <a:rPr lang="zh-CN" altLang="en-US" dirty="0"/>
              <a:t>正常收进反推装置控制</a:t>
            </a:r>
            <a:r>
              <a:rPr lang="zh-CN" altLang="en-US" dirty="0" smtClean="0"/>
              <a:t>；</a:t>
            </a:r>
            <a:endParaRPr lang="en-US" altLang="zh-CN" dirty="0" smtClean="0"/>
          </a:p>
          <a:p>
            <a:r>
              <a:rPr lang="zh-CN" altLang="en-US" dirty="0" smtClean="0"/>
              <a:t>②</a:t>
            </a:r>
            <a:r>
              <a:rPr lang="zh-CN" altLang="en-US" dirty="0"/>
              <a:t>反推自动收进控制</a:t>
            </a:r>
            <a:r>
              <a:rPr lang="zh-CN" altLang="en-US" dirty="0" smtClean="0"/>
              <a:t>；</a:t>
            </a:r>
            <a:endParaRPr lang="en-US" altLang="zh-CN" dirty="0" smtClean="0"/>
          </a:p>
          <a:p>
            <a:r>
              <a:rPr lang="zh-CN" altLang="en-US" dirty="0" smtClean="0"/>
              <a:t>③</a:t>
            </a:r>
            <a:r>
              <a:rPr lang="zh-CN" altLang="en-US" dirty="0"/>
              <a:t>故障逻辑和故障指示</a:t>
            </a:r>
            <a:r>
              <a:rPr lang="zh-CN" altLang="en-US" dirty="0" smtClean="0"/>
              <a:t>；</a:t>
            </a:r>
            <a:endParaRPr lang="en-US" altLang="zh-CN" dirty="0" smtClean="0"/>
          </a:p>
          <a:p>
            <a:r>
              <a:rPr lang="zh-CN" altLang="en-US" dirty="0" smtClean="0"/>
              <a:t>④</a:t>
            </a:r>
            <a:r>
              <a:rPr lang="zh-CN" altLang="en-US" dirty="0"/>
              <a:t>故障隔离。</a:t>
            </a:r>
          </a:p>
          <a:p>
            <a:endParaRPr lang="zh-CN" altLang="en-US" dirty="0"/>
          </a:p>
        </p:txBody>
      </p:sp>
    </p:spTree>
    <p:extLst>
      <p:ext uri="{BB962C8B-B14F-4D97-AF65-F5344CB8AC3E}">
        <p14:creationId xmlns:p14="http://schemas.microsoft.com/office/powerpoint/2010/main" val="337776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排</a:t>
            </a:r>
            <a:r>
              <a:rPr lang="zh-CN" altLang="en-US" dirty="0"/>
              <a:t>气管组件</a:t>
            </a:r>
          </a:p>
        </p:txBody>
      </p:sp>
      <p:sp>
        <p:nvSpPr>
          <p:cNvPr id="3" name="内容占位符 2"/>
          <p:cNvSpPr>
            <a:spLocks noGrp="1"/>
          </p:cNvSpPr>
          <p:nvPr>
            <p:ph idx="1"/>
          </p:nvPr>
        </p:nvSpPr>
        <p:spPr/>
        <p:txBody>
          <a:bodyPr/>
          <a:lstStyle/>
          <a:p>
            <a:r>
              <a:rPr lang="zh-CN" altLang="en-US" dirty="0"/>
              <a:t>发动机排气管控制涡轮排气流的外侧</a:t>
            </a:r>
            <a:r>
              <a:rPr lang="zh-CN" altLang="en-US" dirty="0" smtClean="0"/>
              <a:t>。</a:t>
            </a:r>
            <a:endParaRPr lang="en-US" altLang="zh-CN" dirty="0" smtClean="0"/>
          </a:p>
          <a:p>
            <a:r>
              <a:rPr lang="zh-CN" altLang="en-US" dirty="0" smtClean="0"/>
              <a:t>排</a:t>
            </a:r>
            <a:r>
              <a:rPr lang="zh-CN" altLang="en-US" dirty="0"/>
              <a:t>气管组件包含：内套管、整流罩</a:t>
            </a:r>
            <a:r>
              <a:rPr lang="zh-CN" altLang="en-US" dirty="0" smtClean="0"/>
              <a:t>、蓖齿式</a:t>
            </a:r>
            <a:r>
              <a:rPr lang="zh-CN" altLang="en-US" dirty="0"/>
              <a:t>封严</a:t>
            </a:r>
            <a:r>
              <a:rPr lang="zh-CN" altLang="en-US" dirty="0" smtClean="0"/>
              <a:t>和导流栅</a:t>
            </a:r>
            <a:r>
              <a:rPr lang="zh-CN" altLang="en-US" dirty="0"/>
              <a:t>。</a:t>
            </a:r>
          </a:p>
          <a:p>
            <a:r>
              <a:rPr lang="zh-CN" altLang="en-US" dirty="0"/>
              <a:t>排气管是由螺栓安装到涡轮框架。排气管使用蓖齿封严来隔离火焰，封严件通过螺栓固定到排气管上。</a:t>
            </a:r>
          </a:p>
          <a:p>
            <a:r>
              <a:rPr lang="zh-CN" altLang="en-US" dirty="0"/>
              <a:t>整流罩用于使风扇排气气流的内侧通道保持光滑流动，整流罩通过铆钉连接到排气管上</a:t>
            </a:r>
            <a:r>
              <a:rPr lang="zh-CN" altLang="en-US" dirty="0" smtClean="0"/>
              <a:t>。导流栅</a:t>
            </a:r>
            <a:r>
              <a:rPr lang="zh-CN" altLang="en-US" dirty="0"/>
              <a:t>能使风扇排气气流沿着排气管组件流过。</a:t>
            </a:r>
          </a:p>
          <a:p>
            <a:endParaRPr lang="zh-CN" altLang="en-US" dirty="0"/>
          </a:p>
        </p:txBody>
      </p:sp>
    </p:spTree>
    <p:extLst>
      <p:ext uri="{BB962C8B-B14F-4D97-AF65-F5344CB8AC3E}">
        <p14:creationId xmlns:p14="http://schemas.microsoft.com/office/powerpoint/2010/main" val="1144379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3728" y="0"/>
            <a:ext cx="6228272" cy="4152181"/>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r="16466"/>
          <a:stretch/>
        </p:blipFill>
        <p:spPr>
          <a:xfrm>
            <a:off x="5971427" y="2905360"/>
            <a:ext cx="4384354" cy="288984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5971427" cy="5667555"/>
          </a:xfrm>
          <a:prstGeom prst="rect">
            <a:avLst/>
          </a:prstGeom>
        </p:spPr>
      </p:pic>
      <p:sp>
        <p:nvSpPr>
          <p:cNvPr id="5" name="圆角矩形 4"/>
          <p:cNvSpPr/>
          <p:nvPr/>
        </p:nvSpPr>
        <p:spPr>
          <a:xfrm>
            <a:off x="267418" y="393366"/>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44698" y="5865658"/>
            <a:ext cx="85026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反推移动套筒锁接近传感器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9583947" y="0"/>
            <a:ext cx="759125" cy="72979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972478" y="286276"/>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5031917" y="1423359"/>
            <a:ext cx="897147" cy="15700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5365095" y="3728178"/>
            <a:ext cx="598633" cy="15856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659791" y="1139641"/>
            <a:ext cx="6926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5142621" y="5166109"/>
            <a:ext cx="157288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flipH="1" flipV="1">
            <a:off x="9279499" y="3651029"/>
            <a:ext cx="1110946" cy="57160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343072" y="4197859"/>
            <a:ext cx="157288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a:stCxn id="14" idx="2"/>
          </p:cNvCxnSpPr>
          <p:nvPr/>
        </p:nvCxnSpPr>
        <p:spPr>
          <a:xfrm>
            <a:off x="4442604" y="655608"/>
            <a:ext cx="3107" cy="25059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153425" y="2990353"/>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2" name="直接箭头连接符 31"/>
          <p:cNvCxnSpPr/>
          <p:nvPr/>
        </p:nvCxnSpPr>
        <p:spPr>
          <a:xfrm>
            <a:off x="7093676" y="3161581"/>
            <a:ext cx="1182480" cy="4497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129893" y="1508973"/>
            <a:ext cx="2609823" cy="194204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10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反推移动套筒锁接近传感器</a:t>
            </a:r>
          </a:p>
        </p:txBody>
      </p:sp>
      <p:sp>
        <p:nvSpPr>
          <p:cNvPr id="3" name="内容占位符 2"/>
          <p:cNvSpPr>
            <a:spLocks noGrp="1"/>
          </p:cNvSpPr>
          <p:nvPr>
            <p:ph idx="1"/>
          </p:nvPr>
        </p:nvSpPr>
        <p:spPr/>
        <p:txBody>
          <a:bodyPr>
            <a:normAutofit/>
          </a:bodyPr>
          <a:lstStyle/>
          <a:p>
            <a:r>
              <a:rPr lang="zh-CN" altLang="en-US" dirty="0"/>
              <a:t>反推移动套筒锁接近传感器位于反推装置机械锁作动筒的头端，打开风扇整流罩可以接近此传感器</a:t>
            </a:r>
            <a:r>
              <a:rPr lang="zh-CN" altLang="en-US" dirty="0" smtClean="0"/>
              <a:t>。</a:t>
            </a:r>
            <a:endParaRPr lang="en-US" altLang="zh-CN" dirty="0" smtClean="0"/>
          </a:p>
          <a:p>
            <a:r>
              <a:rPr lang="zh-CN" altLang="en-US" dirty="0" smtClean="0"/>
              <a:t>每</a:t>
            </a:r>
            <a:r>
              <a:rPr lang="zh-CN" altLang="en-US" dirty="0"/>
              <a:t>一个锁作动筒有一个接近传感器，因此每一个反推半环都有一个套筒锁接近传感器</a:t>
            </a:r>
            <a:r>
              <a:rPr lang="zh-CN" altLang="en-US" dirty="0" smtClean="0"/>
              <a:t>。</a:t>
            </a:r>
            <a:endParaRPr lang="en-US" altLang="zh-CN" dirty="0" smtClean="0"/>
          </a:p>
          <a:p>
            <a:r>
              <a:rPr lang="zh-CN" altLang="en-US" dirty="0" smtClean="0"/>
              <a:t>每</a:t>
            </a:r>
            <a:r>
              <a:rPr lang="zh-CN" altLang="en-US" dirty="0"/>
              <a:t>一个锁接近传感器有两个输出电平，一个表示锁定位置，另一个表示开锁位置</a:t>
            </a:r>
            <a:r>
              <a:rPr lang="zh-CN" altLang="en-US" dirty="0" smtClean="0"/>
              <a:t>。</a:t>
            </a:r>
            <a:endParaRPr lang="en-US" altLang="zh-CN" dirty="0" smtClean="0"/>
          </a:p>
          <a:p>
            <a:r>
              <a:rPr lang="en-US" altLang="zh-CN" dirty="0"/>
              <a:t>EAU</a:t>
            </a:r>
            <a:r>
              <a:rPr lang="zh-CN" altLang="en-US" dirty="0"/>
              <a:t>向接近传感器提供励磁电流。当靶标接近传感器时，</a:t>
            </a:r>
            <a:r>
              <a:rPr lang="en-US" altLang="zh-CN" dirty="0"/>
              <a:t>EAU</a:t>
            </a:r>
            <a:r>
              <a:rPr lang="zh-CN" altLang="en-US" dirty="0"/>
              <a:t>感受传感器输出信号较大变化</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1971470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971427" cy="5667555"/>
          </a:xfrm>
          <a:prstGeom prst="rect">
            <a:avLst/>
          </a:prstGeom>
        </p:spPr>
      </p:pic>
      <p:sp>
        <p:nvSpPr>
          <p:cNvPr id="8" name="文本框 7"/>
          <p:cNvSpPr txBox="1"/>
          <p:nvPr/>
        </p:nvSpPr>
        <p:spPr>
          <a:xfrm>
            <a:off x="1844698" y="5865658"/>
            <a:ext cx="85026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反推移动套筒锁接近传感器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3972478" y="286276"/>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5031917" y="1423359"/>
            <a:ext cx="897147" cy="15700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5365095" y="3728178"/>
            <a:ext cx="598633" cy="15856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659791" y="1139641"/>
            <a:ext cx="6926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5142621" y="5166109"/>
            <a:ext cx="157288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a:stCxn id="14" idx="2"/>
          </p:cNvCxnSpPr>
          <p:nvPr/>
        </p:nvCxnSpPr>
        <p:spPr>
          <a:xfrm>
            <a:off x="4442604" y="655608"/>
            <a:ext cx="3107" cy="250597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185507" y="466061"/>
            <a:ext cx="4082645" cy="3416320"/>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反推装置展开过程中，锁作动筒</a:t>
            </a:r>
            <a:r>
              <a:rPr lang="zh-CN" altLang="en-US" dirty="0" smtClean="0">
                <a:latin typeface="方正超粗黑_GBK" panose="03000509000000000000" pitchFamily="65" charset="-122"/>
                <a:ea typeface="方正超粗黑_GBK" panose="03000509000000000000" pitchFamily="65" charset="-122"/>
              </a:rPr>
              <a:t>开</a:t>
            </a:r>
            <a:r>
              <a:rPr lang="zh-CN" altLang="en-US" dirty="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人</a:t>
            </a:r>
            <a:r>
              <a:rPr lang="zh-CN" altLang="en-US" dirty="0">
                <a:latin typeface="方正超粗黑_GBK" panose="03000509000000000000" pitchFamily="65" charset="-122"/>
                <a:ea typeface="方正超粗黑_GBK" panose="03000509000000000000" pitchFamily="65" charset="-122"/>
              </a:rPr>
              <a:t>工开锁手柄（靶标）</a:t>
            </a:r>
            <a:r>
              <a:rPr lang="zh-CN" altLang="en-US" dirty="0">
                <a:solidFill>
                  <a:srgbClr val="FF0000"/>
                </a:solidFill>
                <a:latin typeface="方正超粗黑_GBK" panose="03000509000000000000" pitchFamily="65" charset="-122"/>
                <a:ea typeface="方正超粗黑_GBK" panose="03000509000000000000" pitchFamily="65" charset="-122"/>
              </a:rPr>
              <a:t>靠近</a:t>
            </a:r>
            <a:r>
              <a:rPr lang="zh-CN" altLang="en-US" dirty="0">
                <a:latin typeface="方正超粗黑_GBK" panose="03000509000000000000" pitchFamily="65" charset="-122"/>
                <a:ea typeface="方正超粗黑_GBK" panose="03000509000000000000" pitchFamily="65" charset="-122"/>
              </a:rPr>
              <a:t>传感器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人</a:t>
            </a:r>
            <a:r>
              <a:rPr lang="zh-CN" altLang="en-US" dirty="0">
                <a:latin typeface="方正超粗黑_GBK" panose="03000509000000000000" pitchFamily="65" charset="-122"/>
                <a:ea typeface="方正超粗黑_GBK" panose="03000509000000000000" pitchFamily="65" charset="-122"/>
              </a:rPr>
              <a:t>工开锁手柄保持在该位置直到移动套筒回到收进位置，并且液压作动筒入锁</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一个锁接近传感器有两个输出电平，一个表示锁定位置，另一个表示开锁位置。</a:t>
            </a:r>
          </a:p>
          <a:p>
            <a:pPr indent="180000"/>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向接近传感器提供励磁电流。当靶标接近传感器时，</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感受传感器输出信号较大变化</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27342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16466"/>
          <a:stretch/>
        </p:blipFill>
        <p:spPr>
          <a:xfrm>
            <a:off x="888084" y="-7362"/>
            <a:ext cx="10415832" cy="6865362"/>
          </a:xfrm>
          <a:prstGeom prst="rect">
            <a:avLst/>
          </a:prstGeom>
        </p:spPr>
      </p:pic>
      <p:sp>
        <p:nvSpPr>
          <p:cNvPr id="10" name="文本框 9"/>
          <p:cNvSpPr txBox="1"/>
          <p:nvPr/>
        </p:nvSpPr>
        <p:spPr>
          <a:xfrm>
            <a:off x="3446285" y="286276"/>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916411" y="655608"/>
            <a:ext cx="2484407" cy="93478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108184" y="759125"/>
            <a:ext cx="222474" cy="3638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761884" y="389793"/>
            <a:ext cx="6926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8861001" y="759125"/>
            <a:ext cx="694207" cy="7277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555208" y="112794"/>
            <a:ext cx="157288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844698" y="5865658"/>
            <a:ext cx="85026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反推移动套筒锁接近传感器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13215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830" y="655608"/>
            <a:ext cx="10058400" cy="5423217"/>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393415" y="734048"/>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4891169" y="1083381"/>
            <a:ext cx="1276547" cy="10904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597284" y="1268047"/>
            <a:ext cx="222474" cy="3638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222554" y="898715"/>
            <a:ext cx="6926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5" idx="1"/>
          </p:cNvCxnSpPr>
          <p:nvPr/>
        </p:nvCxnSpPr>
        <p:spPr>
          <a:xfrm flipH="1">
            <a:off x="8412908" y="1040213"/>
            <a:ext cx="1287355" cy="72775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700263" y="717047"/>
            <a:ext cx="157288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844698" y="5865658"/>
            <a:ext cx="85026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反推移动套筒锁接近传感器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41904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6369"/>
          <a:stretch/>
        </p:blipFill>
        <p:spPr>
          <a:xfrm>
            <a:off x="1030376" y="112794"/>
            <a:ext cx="10131248" cy="6529545"/>
          </a:xfrm>
          <a:prstGeom prst="rect">
            <a:avLst/>
          </a:prstGeom>
        </p:spPr>
      </p:pic>
      <p:sp>
        <p:nvSpPr>
          <p:cNvPr id="10" name="文本框 9"/>
          <p:cNvSpPr txBox="1"/>
          <p:nvPr/>
        </p:nvSpPr>
        <p:spPr>
          <a:xfrm>
            <a:off x="3064026" y="584671"/>
            <a:ext cx="94025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传感器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942272" y="733246"/>
            <a:ext cx="1535502" cy="7591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410122" y="698263"/>
            <a:ext cx="337116" cy="61961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063822" y="328931"/>
            <a:ext cx="6926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5" idx="1"/>
          </p:cNvCxnSpPr>
          <p:nvPr/>
        </p:nvCxnSpPr>
        <p:spPr>
          <a:xfrm flipH="1">
            <a:off x="6267629" y="733246"/>
            <a:ext cx="2677964" cy="62698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945593" y="410080"/>
            <a:ext cx="2102113"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人工开锁手柄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1844698" y="5865658"/>
            <a:ext cx="850260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反推移动套筒锁接近传感器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09677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反推移动套筒收进接近传感</a:t>
            </a:r>
            <a:r>
              <a:rPr lang="zh-CN" altLang="en-US" dirty="0" smtClean="0"/>
              <a:t>器</a:t>
            </a:r>
            <a:endParaRPr lang="zh-CN" altLang="en-US" dirty="0"/>
          </a:p>
        </p:txBody>
      </p:sp>
      <p:sp>
        <p:nvSpPr>
          <p:cNvPr id="3" name="内容占位符 2"/>
          <p:cNvSpPr>
            <a:spLocks noGrp="1"/>
          </p:cNvSpPr>
          <p:nvPr>
            <p:ph idx="1"/>
          </p:nvPr>
        </p:nvSpPr>
        <p:spPr/>
        <p:txBody>
          <a:bodyPr/>
          <a:lstStyle/>
          <a:p>
            <a:r>
              <a:rPr lang="zh-CN" altLang="en-US" dirty="0" smtClean="0"/>
              <a:t>反</a:t>
            </a:r>
            <a:r>
              <a:rPr lang="zh-CN" altLang="en-US" dirty="0"/>
              <a:t>推移动套筒收进接近传感器向</a:t>
            </a:r>
            <a:r>
              <a:rPr lang="en-US" altLang="zh-CN" dirty="0"/>
              <a:t>EAU</a:t>
            </a:r>
            <a:r>
              <a:rPr lang="zh-CN" altLang="en-US" dirty="0"/>
              <a:t>提供反推装置收进</a:t>
            </a:r>
            <a:r>
              <a:rPr lang="en-US" altLang="zh-CN" dirty="0"/>
              <a:t>/</a:t>
            </a:r>
            <a:r>
              <a:rPr lang="zh-CN" altLang="en-US" dirty="0"/>
              <a:t>未收进电信号。</a:t>
            </a:r>
          </a:p>
          <a:p>
            <a:r>
              <a:rPr lang="en-US" altLang="zh-CN" dirty="0"/>
              <a:t>EAU</a:t>
            </a:r>
            <a:r>
              <a:rPr lang="zh-CN" altLang="en-US" dirty="0"/>
              <a:t>使用这些电信号完成以下功能：</a:t>
            </a:r>
          </a:p>
          <a:p>
            <a:r>
              <a:rPr lang="zh-CN" altLang="en-US" dirty="0"/>
              <a:t>（</a:t>
            </a:r>
            <a:r>
              <a:rPr lang="en-US" altLang="zh-CN" dirty="0"/>
              <a:t>1</a:t>
            </a:r>
            <a:r>
              <a:rPr lang="zh-CN" altLang="en-US" dirty="0"/>
              <a:t>）正常反推装置收进控制</a:t>
            </a:r>
          </a:p>
          <a:p>
            <a:r>
              <a:rPr lang="zh-CN" altLang="en-US" dirty="0"/>
              <a:t>（</a:t>
            </a:r>
            <a:r>
              <a:rPr lang="en-US" altLang="zh-CN" dirty="0"/>
              <a:t>2</a:t>
            </a:r>
            <a:r>
              <a:rPr lang="zh-CN" altLang="en-US" dirty="0"/>
              <a:t>）反推自动收进控制</a:t>
            </a:r>
          </a:p>
          <a:p>
            <a:r>
              <a:rPr lang="zh-CN" altLang="en-US" dirty="0"/>
              <a:t>（</a:t>
            </a:r>
            <a:r>
              <a:rPr lang="en-US" altLang="zh-CN" dirty="0"/>
              <a:t>3</a:t>
            </a:r>
            <a:r>
              <a:rPr lang="zh-CN" altLang="en-US" dirty="0"/>
              <a:t>）故障逻辑或故障指示</a:t>
            </a:r>
          </a:p>
          <a:p>
            <a:r>
              <a:rPr lang="zh-CN" altLang="en-US" dirty="0"/>
              <a:t>（</a:t>
            </a:r>
            <a:r>
              <a:rPr lang="en-US" altLang="zh-CN" dirty="0"/>
              <a:t>4</a:t>
            </a:r>
            <a:r>
              <a:rPr lang="zh-CN" altLang="en-US" dirty="0"/>
              <a:t>）故障隔离</a:t>
            </a:r>
          </a:p>
          <a:p>
            <a:endParaRPr lang="zh-CN" altLang="en-US" dirty="0"/>
          </a:p>
        </p:txBody>
      </p:sp>
    </p:spTree>
    <p:extLst>
      <p:ext uri="{BB962C8B-B14F-4D97-AF65-F5344CB8AC3E}">
        <p14:creationId xmlns:p14="http://schemas.microsoft.com/office/powerpoint/2010/main" val="3967469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反推移动套筒收进接近传感</a:t>
            </a:r>
            <a:r>
              <a:rPr lang="zh-CN" altLang="en-US" dirty="0" smtClean="0"/>
              <a:t>器</a:t>
            </a:r>
            <a:endParaRPr lang="zh-CN" altLang="en-US" dirty="0"/>
          </a:p>
        </p:txBody>
      </p:sp>
      <p:sp>
        <p:nvSpPr>
          <p:cNvPr id="3" name="内容占位符 2"/>
          <p:cNvSpPr>
            <a:spLocks noGrp="1"/>
          </p:cNvSpPr>
          <p:nvPr>
            <p:ph idx="1"/>
          </p:nvPr>
        </p:nvSpPr>
        <p:spPr/>
        <p:txBody>
          <a:bodyPr/>
          <a:lstStyle/>
          <a:p>
            <a:r>
              <a:rPr lang="zh-CN" altLang="en-US" dirty="0"/>
              <a:t>反推移动套筒收进接近传感器位于反推扭矩盒的前部。靶标摇臂组件位于扭矩盒前部。每一个反推移动套筒有一个传感器和靶标，打开风扇整流罩可以接近该传感器和靶标</a:t>
            </a:r>
            <a:r>
              <a:rPr lang="zh-CN" altLang="en-US" dirty="0" smtClean="0"/>
              <a:t>。</a:t>
            </a:r>
            <a:endParaRPr lang="zh-CN" altLang="en-US" dirty="0"/>
          </a:p>
          <a:p>
            <a:r>
              <a:rPr lang="zh-CN" altLang="en-US" dirty="0"/>
              <a:t>每一个收进接近传感器有两个输出电平，一个表示收进位置，另一个表示未收进位置。当传感器接近靶标时，传感器输出电平改变。靶标是摇臂的一部分，两个小扭力弹簧的弹力作用于摇臂上。在反推移动套筒上有一个顶杆，当反推装置处于收进位置时，该顶杆保持靶标远离传感器</a:t>
            </a:r>
            <a:r>
              <a:rPr lang="zh-CN" altLang="en-US" dirty="0" smtClean="0"/>
              <a:t>。</a:t>
            </a:r>
            <a:endParaRPr lang="zh-CN" altLang="en-US" dirty="0"/>
          </a:p>
        </p:txBody>
      </p:sp>
    </p:spTree>
    <p:extLst>
      <p:ext uri="{BB962C8B-B14F-4D97-AF65-F5344CB8AC3E}">
        <p14:creationId xmlns:p14="http://schemas.microsoft.com/office/powerpoint/2010/main" val="2762392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88894" y="0"/>
            <a:ext cx="10614212" cy="6858000"/>
          </a:xfrm>
          <a:prstGeom prst="rect">
            <a:avLst/>
          </a:prstGeom>
        </p:spPr>
      </p:pic>
      <p:sp>
        <p:nvSpPr>
          <p:cNvPr id="5" name="圆角矩形 4"/>
          <p:cNvSpPr/>
          <p:nvPr/>
        </p:nvSpPr>
        <p:spPr>
          <a:xfrm>
            <a:off x="3140014" y="4244196"/>
            <a:ext cx="1164567" cy="59522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78770" y="4988799"/>
            <a:ext cx="5098211" cy="1754326"/>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反推移动套筒</a:t>
            </a:r>
            <a:endParaRPr lang="en-US" altLang="zh-CN" sz="5400"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收进接近传感器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43493" y="2545383"/>
            <a:ext cx="646953"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前方</a:t>
            </a:r>
          </a:p>
        </p:txBody>
      </p:sp>
      <p:sp>
        <p:nvSpPr>
          <p:cNvPr id="11" name="椭圆 10"/>
          <p:cNvSpPr/>
          <p:nvPr/>
        </p:nvSpPr>
        <p:spPr>
          <a:xfrm>
            <a:off x="5826173" y="3145847"/>
            <a:ext cx="470646" cy="49729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696777" y="2093425"/>
            <a:ext cx="470646" cy="49729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64016" y="2481400"/>
            <a:ext cx="822384" cy="49729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1817" y="5681296"/>
            <a:ext cx="64695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靶标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26357" y="3603804"/>
            <a:ext cx="2756084"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当反推移动套筒向后移动（</a:t>
            </a:r>
            <a:r>
              <a:rPr lang="zh-CN" altLang="en-US" dirty="0">
                <a:solidFill>
                  <a:srgbClr val="FF0000"/>
                </a:solidFill>
                <a:latin typeface="方正超粗黑_GBK" panose="03000509000000000000" pitchFamily="65" charset="-122"/>
                <a:ea typeface="方正超粗黑_GBK" panose="03000509000000000000" pitchFamily="65" charset="-122"/>
              </a:rPr>
              <a:t>展开</a:t>
            </a:r>
            <a:r>
              <a:rPr lang="zh-CN" altLang="en-US" dirty="0">
                <a:latin typeface="方正超粗黑_GBK" panose="03000509000000000000" pitchFamily="65" charset="-122"/>
                <a:ea typeface="方正超粗黑_GBK" panose="03000509000000000000" pitchFamily="65" charset="-122"/>
              </a:rPr>
              <a:t>）时，顶杆脱离摇臂滚轮；小扭力弹簧的弹力作用于摇臂上以抵消顶杆的力；摇臂转动，同时</a:t>
            </a:r>
            <a:r>
              <a:rPr lang="zh-CN" altLang="en-US" dirty="0">
                <a:solidFill>
                  <a:srgbClr val="FF0000"/>
                </a:solidFill>
                <a:latin typeface="方正超粗黑_GBK" panose="03000509000000000000" pitchFamily="65" charset="-122"/>
                <a:ea typeface="方正超粗黑_GBK" panose="03000509000000000000" pitchFamily="65" charset="-122"/>
              </a:rPr>
              <a:t>靶标靠近传感器</a:t>
            </a:r>
            <a:r>
              <a:rPr lang="zh-CN" altLang="en-US" dirty="0">
                <a:latin typeface="方正超粗黑_GBK" panose="03000509000000000000" pitchFamily="65" charset="-122"/>
                <a:ea typeface="方正超粗黑_GBK" panose="03000509000000000000" pitchFamily="65" charset="-122"/>
              </a:rPr>
              <a:t>。靶标会保持在接近位置，直到移动套筒回到收进位，而且顶杆转动摇臂。由于靶标远离传感器，所以传感器输出电平不再变化。</a:t>
            </a:r>
          </a:p>
        </p:txBody>
      </p:sp>
      <p:sp>
        <p:nvSpPr>
          <p:cNvPr id="17" name="文本框 16"/>
          <p:cNvSpPr txBox="1"/>
          <p:nvPr/>
        </p:nvSpPr>
        <p:spPr>
          <a:xfrm>
            <a:off x="7651630" y="17950"/>
            <a:ext cx="4496223" cy="1200329"/>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向套筒收进接近传感器提供</a:t>
            </a:r>
            <a:r>
              <a:rPr lang="zh-CN" altLang="en-US" dirty="0">
                <a:solidFill>
                  <a:srgbClr val="FF0000"/>
                </a:solidFill>
                <a:latin typeface="方正超粗黑_GBK" panose="03000509000000000000" pitchFamily="65" charset="-122"/>
                <a:ea typeface="方正超粗黑_GBK" panose="03000509000000000000" pitchFamily="65" charset="-122"/>
              </a:rPr>
              <a:t>励磁电流</a:t>
            </a:r>
            <a:r>
              <a:rPr lang="zh-CN" altLang="en-US" dirty="0">
                <a:latin typeface="方正超粗黑_GBK" panose="03000509000000000000" pitchFamily="65" charset="-122"/>
                <a:ea typeface="方正超粗黑_GBK" panose="03000509000000000000" pitchFamily="65" charset="-122"/>
              </a:rPr>
              <a:t>。当靶标接近时，</a:t>
            </a:r>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感受传感器输出电平的较大变化。反推装置展开过程中，反推移动套筒离开收进位，靶标靠近传感器。</a:t>
            </a:r>
          </a:p>
        </p:txBody>
      </p:sp>
      <p:sp>
        <p:nvSpPr>
          <p:cNvPr id="18" name="文本框 17"/>
          <p:cNvSpPr txBox="1"/>
          <p:nvPr/>
        </p:nvSpPr>
        <p:spPr>
          <a:xfrm>
            <a:off x="7172862" y="4244196"/>
            <a:ext cx="2726879"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展开</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接近；收进远离</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1808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a:t>
            </a:r>
            <a:r>
              <a:rPr lang="zh-CN" altLang="en-US" dirty="0" smtClean="0"/>
              <a:t>锁</a:t>
            </a:r>
            <a:endParaRPr lang="zh-CN" altLang="en-US" dirty="0"/>
          </a:p>
        </p:txBody>
      </p:sp>
      <p:sp>
        <p:nvSpPr>
          <p:cNvPr id="3" name="内容占位符 2"/>
          <p:cNvSpPr>
            <a:spLocks noGrp="1"/>
          </p:cNvSpPr>
          <p:nvPr>
            <p:ph idx="1"/>
          </p:nvPr>
        </p:nvSpPr>
        <p:spPr/>
        <p:txBody>
          <a:bodyPr/>
          <a:lstStyle/>
          <a:p>
            <a:r>
              <a:rPr lang="zh-CN" altLang="en-US" dirty="0" smtClean="0"/>
              <a:t>反</a:t>
            </a:r>
            <a:r>
              <a:rPr lang="zh-CN" altLang="en-US" dirty="0"/>
              <a:t>推同步锁有两个功用：</a:t>
            </a:r>
          </a:p>
          <a:p>
            <a:r>
              <a:rPr lang="zh-CN" altLang="en-US" dirty="0"/>
              <a:t>（</a:t>
            </a:r>
            <a:r>
              <a:rPr lang="en-US" altLang="zh-CN" dirty="0"/>
              <a:t>1</a:t>
            </a:r>
            <a:r>
              <a:rPr lang="zh-CN" altLang="en-US" dirty="0"/>
              <a:t>）当无反推展开信号时，同步锁入锁，阻止反推作动筒运动；</a:t>
            </a:r>
          </a:p>
          <a:p>
            <a:r>
              <a:rPr lang="zh-CN" altLang="en-US" dirty="0"/>
              <a:t>（</a:t>
            </a:r>
            <a:r>
              <a:rPr lang="en-US" altLang="zh-CN" dirty="0"/>
              <a:t>2</a:t>
            </a:r>
            <a:r>
              <a:rPr lang="zh-CN" altLang="en-US" dirty="0"/>
              <a:t>）允许人工操作反推作动筒</a:t>
            </a:r>
            <a:r>
              <a:rPr lang="zh-CN" altLang="en-US" dirty="0" smtClean="0"/>
              <a:t>。</a:t>
            </a:r>
            <a:endParaRPr lang="en-US" altLang="zh-CN" dirty="0" smtClean="0"/>
          </a:p>
          <a:p>
            <a:r>
              <a:rPr lang="zh-CN" altLang="en-US" dirty="0" smtClean="0"/>
              <a:t>同</a:t>
            </a:r>
            <a:r>
              <a:rPr lang="zh-CN" altLang="en-US" dirty="0"/>
              <a:t>步锁位于每一个反推半环下部的作动筒上</a:t>
            </a:r>
            <a:r>
              <a:rPr lang="zh-CN" altLang="en-US" dirty="0" smtClean="0"/>
              <a:t>。</a:t>
            </a:r>
            <a:endParaRPr lang="en-US" altLang="zh-CN" dirty="0" smtClean="0"/>
          </a:p>
          <a:p>
            <a:r>
              <a:rPr lang="zh-CN" altLang="en-US" dirty="0" smtClean="0"/>
              <a:t>在</a:t>
            </a:r>
            <a:r>
              <a:rPr lang="zh-CN" altLang="en-US" dirty="0"/>
              <a:t>反推装置正常工作过程中，同步锁是一种电控机械锁</a:t>
            </a:r>
            <a:r>
              <a:rPr lang="zh-CN" altLang="en-US" dirty="0" smtClean="0"/>
              <a:t>。</a:t>
            </a:r>
            <a:endParaRPr lang="en-US" altLang="zh-CN" dirty="0" smtClean="0"/>
          </a:p>
          <a:p>
            <a:r>
              <a:rPr lang="zh-CN" altLang="en-US" dirty="0" smtClean="0"/>
              <a:t>同</a:t>
            </a:r>
            <a:r>
              <a:rPr lang="zh-CN" altLang="en-US" dirty="0"/>
              <a:t>步锁上面有一个电插头，下部有一个人工超控机构，可以通过人工超控机构来人工开锁。当人工作动时，不一定需要电信号。</a:t>
            </a:r>
          </a:p>
          <a:p>
            <a:endParaRPr lang="zh-CN" altLang="en-US" dirty="0"/>
          </a:p>
        </p:txBody>
      </p:sp>
    </p:spTree>
    <p:extLst>
      <p:ext uri="{BB962C8B-B14F-4D97-AF65-F5344CB8AC3E}">
        <p14:creationId xmlns:p14="http://schemas.microsoft.com/office/powerpoint/2010/main" val="4010978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6675" y="147637"/>
            <a:ext cx="12058650" cy="6562725"/>
          </a:xfrm>
          <a:prstGeom prst="rect">
            <a:avLst/>
          </a:prstGeom>
        </p:spPr>
      </p:pic>
      <p:sp>
        <p:nvSpPr>
          <p:cNvPr id="8" name="文本框 7"/>
          <p:cNvSpPr txBox="1"/>
          <p:nvPr/>
        </p:nvSpPr>
        <p:spPr>
          <a:xfrm>
            <a:off x="9583947" y="147637"/>
            <a:ext cx="247009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排气管</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006974" y="239970"/>
            <a:ext cx="1101191"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蓖齿封严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0990053" y="1240635"/>
            <a:ext cx="888521"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导流栅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a:stCxn id="12" idx="1"/>
          </p:cNvCxnSpPr>
          <p:nvPr/>
        </p:nvCxnSpPr>
        <p:spPr>
          <a:xfrm flipH="1">
            <a:off x="9790981" y="1425301"/>
            <a:ext cx="1199072" cy="3543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1"/>
          </p:cNvCxnSpPr>
          <p:nvPr/>
        </p:nvCxnSpPr>
        <p:spPr>
          <a:xfrm flipH="1">
            <a:off x="10808898" y="1425301"/>
            <a:ext cx="181155" cy="5156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8474554" y="1425301"/>
            <a:ext cx="2483599" cy="8691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20470" y="147637"/>
            <a:ext cx="1877570" cy="646331"/>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排气</a:t>
            </a:r>
            <a:r>
              <a:rPr lang="zh-CN" altLang="en-US" dirty="0" smtClean="0">
                <a:solidFill>
                  <a:srgbClr val="FF0000"/>
                </a:solidFill>
                <a:latin typeface="方正超粗黑_GBK" panose="03000509000000000000" pitchFamily="65" charset="-122"/>
                <a:ea typeface="方正超粗黑_GBK" panose="03000509000000000000" pitchFamily="65" charset="-122"/>
              </a:rPr>
              <a:t>管通过螺</a:t>
            </a:r>
            <a:r>
              <a:rPr lang="zh-CN" altLang="en-US" dirty="0">
                <a:solidFill>
                  <a:srgbClr val="FF0000"/>
                </a:solidFill>
                <a:latin typeface="方正超粗黑_GBK" panose="03000509000000000000" pitchFamily="65" charset="-122"/>
                <a:ea typeface="方正超粗黑_GBK" panose="03000509000000000000" pitchFamily="65" charset="-122"/>
              </a:rPr>
              <a:t>栓安装到涡轮框架</a:t>
            </a:r>
          </a:p>
        </p:txBody>
      </p:sp>
      <p:sp>
        <p:nvSpPr>
          <p:cNvPr id="19" name="圆角矩形 18"/>
          <p:cNvSpPr/>
          <p:nvPr/>
        </p:nvSpPr>
        <p:spPr>
          <a:xfrm>
            <a:off x="7435968" y="6254151"/>
            <a:ext cx="802258"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9083613" y="6251867"/>
            <a:ext cx="802258"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0463842" y="5777414"/>
            <a:ext cx="802258" cy="33643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390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17729" y="85725"/>
            <a:ext cx="6715125" cy="6686550"/>
          </a:xfrm>
          <a:prstGeom prst="rect">
            <a:avLst/>
          </a:prstGeom>
        </p:spPr>
      </p:pic>
      <p:sp>
        <p:nvSpPr>
          <p:cNvPr id="8" name="文本框 7"/>
          <p:cNvSpPr txBox="1"/>
          <p:nvPr/>
        </p:nvSpPr>
        <p:spPr>
          <a:xfrm>
            <a:off x="74236" y="5848945"/>
            <a:ext cx="2694378"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同</a:t>
            </a:r>
            <a:r>
              <a:rPr lang="zh-CN" altLang="en-US" sz="5400" dirty="0" smtClean="0">
                <a:solidFill>
                  <a:srgbClr val="FF0000"/>
                </a:solidFill>
                <a:latin typeface="方正超粗黑_GBK" panose="03000509000000000000" pitchFamily="65" charset="-122"/>
                <a:ea typeface="方正超粗黑_GBK" panose="03000509000000000000" pitchFamily="65" charset="-122"/>
              </a:rPr>
              <a:t>步锁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283870" y="3724756"/>
            <a:ext cx="88846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10205049" y="4145847"/>
            <a:ext cx="523053" cy="94373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8117456" y="4145847"/>
            <a:ext cx="2610646" cy="8919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0773286" y="402581"/>
            <a:ext cx="325669" cy="336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524776" y="85725"/>
            <a:ext cx="114835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3" name="右箭头 22"/>
          <p:cNvSpPr/>
          <p:nvPr/>
        </p:nvSpPr>
        <p:spPr>
          <a:xfrm>
            <a:off x="5719268" y="15357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5545979" y="4532153"/>
            <a:ext cx="255635" cy="498015"/>
          </a:xfrm>
          <a:prstGeom prst="rightArrow">
            <a:avLst/>
          </a:prstGeom>
          <a:solidFill>
            <a:srgbClr val="FF0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H="1" flipV="1">
            <a:off x="7704954" y="1845900"/>
            <a:ext cx="2275808" cy="3440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7704954" y="2189975"/>
            <a:ext cx="2275808" cy="12052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9980762" y="2041597"/>
            <a:ext cx="888464"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同步轴</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根）</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219502" y="175529"/>
            <a:ext cx="4768310" cy="5078313"/>
          </a:xfrm>
          <a:prstGeom prst="rect">
            <a:avLst/>
          </a:prstGeom>
          <a:solidFill>
            <a:schemeClr val="bg2"/>
          </a:solidFill>
        </p:spPr>
        <p:txBody>
          <a:bodyPr wrap="square" rtlCol="0">
            <a:spAutoFit/>
          </a:bodyPr>
          <a:lstStyle/>
          <a:p>
            <a:pPr indent="180000"/>
            <a:r>
              <a:rPr lang="zh-CN" altLang="en-US" dirty="0">
                <a:solidFill>
                  <a:srgbClr val="FF0000"/>
                </a:solidFill>
                <a:latin typeface="方正超粗黑_GBK" panose="03000509000000000000" pitchFamily="65" charset="-122"/>
                <a:ea typeface="方正超粗黑_GBK" panose="03000509000000000000" pitchFamily="65" charset="-122"/>
              </a:rPr>
              <a:t>没有电信号</a:t>
            </a:r>
            <a:r>
              <a:rPr lang="zh-CN" altLang="en-US" dirty="0">
                <a:latin typeface="方正超粗黑_GBK" panose="03000509000000000000" pitchFamily="65" charset="-122"/>
                <a:ea typeface="方正超粗黑_GBK" panose="03000509000000000000" pitchFamily="65" charset="-122"/>
              </a:rPr>
              <a:t>时，同步锁处于</a:t>
            </a:r>
            <a:r>
              <a:rPr lang="zh-CN" altLang="en-US" dirty="0">
                <a:solidFill>
                  <a:srgbClr val="FF0000"/>
                </a:solidFill>
                <a:latin typeface="方正超粗黑_GBK" panose="03000509000000000000" pitchFamily="65" charset="-122"/>
                <a:ea typeface="方正超粗黑_GBK" panose="03000509000000000000" pitchFamily="65" charset="-122"/>
              </a:rPr>
              <a:t>入锁</a:t>
            </a:r>
            <a:r>
              <a:rPr lang="zh-CN" altLang="en-US" dirty="0">
                <a:latin typeface="方正超粗黑_GBK" panose="03000509000000000000" pitchFamily="65" charset="-122"/>
                <a:ea typeface="方正超粗黑_GBK" panose="03000509000000000000" pitchFamily="65" charset="-122"/>
              </a:rPr>
              <a:t>位置，此时同步轴无法转动。反推液压作动筒活塞杆也无法运动。</a:t>
            </a:r>
          </a:p>
          <a:p>
            <a:pPr indent="180000"/>
            <a:r>
              <a:rPr lang="zh-CN" altLang="en-US" dirty="0">
                <a:latin typeface="方正超粗黑_GBK" panose="03000509000000000000" pitchFamily="65" charset="-122"/>
                <a:ea typeface="方正超粗黑_GBK" panose="03000509000000000000" pitchFamily="65" charset="-122"/>
              </a:rPr>
              <a:t>展开反推装置时，同步锁内的电磁线圈</a:t>
            </a:r>
            <a:r>
              <a:rPr lang="zh-CN" altLang="en-US" dirty="0">
                <a:solidFill>
                  <a:srgbClr val="FF0000"/>
                </a:solidFill>
                <a:latin typeface="方正超粗黑_GBK" panose="03000509000000000000" pitchFamily="65" charset="-122"/>
                <a:ea typeface="方正超粗黑_GBK" panose="03000509000000000000" pitchFamily="65" charset="-122"/>
              </a:rPr>
              <a:t>通电</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同步锁开锁</a:t>
            </a:r>
            <a:r>
              <a:rPr lang="zh-CN" altLang="en-US" dirty="0">
                <a:latin typeface="方正超粗黑_GBK" panose="03000509000000000000" pitchFamily="65" charset="-122"/>
                <a:ea typeface="方正超粗黑_GBK" panose="03000509000000000000" pitchFamily="65" charset="-122"/>
              </a:rPr>
              <a:t>。此时同步轴可以自由转动，液压作动筒能够作动。</a:t>
            </a:r>
          </a:p>
          <a:p>
            <a:pPr indent="180000"/>
            <a:r>
              <a:rPr lang="zh-CN" altLang="en-US" dirty="0">
                <a:latin typeface="方正超粗黑_GBK" panose="03000509000000000000" pitchFamily="65" charset="-122"/>
                <a:ea typeface="方正超粗黑_GBK" panose="03000509000000000000" pitchFamily="65" charset="-122"/>
              </a:rPr>
              <a:t>当收进反推装置的指令发出</a:t>
            </a:r>
            <a:r>
              <a:rPr lang="en-US" altLang="zh-CN" dirty="0">
                <a:latin typeface="方正超粗黑_GBK" panose="03000509000000000000" pitchFamily="65" charset="-122"/>
                <a:ea typeface="方正超粗黑_GBK" panose="03000509000000000000" pitchFamily="65" charset="-122"/>
              </a:rPr>
              <a:t>18</a:t>
            </a:r>
            <a:r>
              <a:rPr lang="zh-CN" altLang="en-US" dirty="0">
                <a:latin typeface="方正超粗黑_GBK" panose="03000509000000000000" pitchFamily="65" charset="-122"/>
                <a:ea typeface="方正超粗黑_GBK" panose="03000509000000000000" pitchFamily="65" charset="-122"/>
              </a:rPr>
              <a:t>秒钟后，同步锁电磁线圈断电。</a:t>
            </a:r>
            <a:r>
              <a:rPr lang="en-US" altLang="zh-CN" dirty="0">
                <a:solidFill>
                  <a:srgbClr val="FF0000"/>
                </a:solidFill>
                <a:latin typeface="方正超粗黑_GBK" panose="03000509000000000000" pitchFamily="65" charset="-122"/>
                <a:ea typeface="方正超粗黑_GBK" panose="03000509000000000000" pitchFamily="65" charset="-122"/>
              </a:rPr>
              <a:t>18</a:t>
            </a:r>
            <a:r>
              <a:rPr lang="zh-CN" altLang="en-US" dirty="0">
                <a:solidFill>
                  <a:srgbClr val="FF0000"/>
                </a:solidFill>
                <a:latin typeface="方正超粗黑_GBK" panose="03000509000000000000" pitchFamily="65" charset="-122"/>
                <a:ea typeface="方正超粗黑_GBK" panose="03000509000000000000" pitchFamily="65" charset="-122"/>
              </a:rPr>
              <a:t>秒的延时</a:t>
            </a:r>
            <a:r>
              <a:rPr lang="zh-CN" altLang="en-US" dirty="0">
                <a:latin typeface="方正超粗黑_GBK" panose="03000509000000000000" pitchFamily="65" charset="-122"/>
                <a:ea typeface="方正超粗黑_GBK" panose="03000509000000000000" pitchFamily="65" charset="-122"/>
              </a:rPr>
              <a:t>是为了确保反推装置有足够的时间回到收进位置。</a:t>
            </a:r>
          </a:p>
          <a:p>
            <a:pPr indent="180000"/>
            <a:r>
              <a:rPr lang="zh-CN" altLang="en-US" dirty="0">
                <a:latin typeface="方正超粗黑_GBK" panose="03000509000000000000" pitchFamily="65" charset="-122"/>
                <a:ea typeface="方正超粗黑_GBK" panose="03000509000000000000" pitchFamily="65" charset="-122"/>
              </a:rPr>
              <a:t>同步锁的人工驱动端可以通过内部机构，作动同步轴转动。</a:t>
            </a:r>
          </a:p>
          <a:p>
            <a:pPr indent="180000"/>
            <a:r>
              <a:rPr lang="zh-CN" altLang="en-US" dirty="0">
                <a:latin typeface="方正超粗黑_GBK" panose="03000509000000000000" pitchFamily="65" charset="-122"/>
                <a:ea typeface="方正超粗黑_GBK" panose="03000509000000000000" pitchFamily="65" charset="-122"/>
              </a:rPr>
              <a:t>当同步锁电磁线圈通电时，同步锁开锁。使用方头工具推入人工驱动接头内，方头驱动工具压入驱动接头内的同步锁释放销可以人工打开同步锁。</a:t>
            </a:r>
          </a:p>
          <a:p>
            <a:pPr indent="180000"/>
            <a:r>
              <a:rPr lang="zh-CN" altLang="en-US" dirty="0">
                <a:latin typeface="方正超粗黑_GBK" panose="03000509000000000000" pitchFamily="65" charset="-122"/>
                <a:ea typeface="方正超粗黑_GBK" panose="03000509000000000000" pitchFamily="65" charset="-122"/>
              </a:rPr>
              <a:t>当使用扳手人工驱动反推装置时，同步锁必须通电解锁。因为扳手无法压住人工驱动接头的释放销。</a:t>
            </a:r>
          </a:p>
        </p:txBody>
      </p:sp>
      <p:cxnSp>
        <p:nvCxnSpPr>
          <p:cNvPr id="30" name="直接箭头连接符 29"/>
          <p:cNvCxnSpPr/>
          <p:nvPr/>
        </p:nvCxnSpPr>
        <p:spPr>
          <a:xfrm flipH="1" flipV="1">
            <a:off x="9108898" y="1193509"/>
            <a:ext cx="627762" cy="4803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760816" y="1472238"/>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上作动筒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9650844" y="3187716"/>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下作动筒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3" name="直接箭头连接符 32"/>
          <p:cNvCxnSpPr>
            <a:stCxn id="32" idx="1"/>
          </p:cNvCxnSpPr>
          <p:nvPr/>
        </p:nvCxnSpPr>
        <p:spPr>
          <a:xfrm flipH="1">
            <a:off x="9108898" y="3372382"/>
            <a:ext cx="541946" cy="5226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801614" y="2125880"/>
            <a:ext cx="2331731" cy="5743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047408" y="1955294"/>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中作动筒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6155817" y="6310610"/>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断电锁定</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6" name="文本框 35"/>
          <p:cNvSpPr txBox="1"/>
          <p:nvPr/>
        </p:nvSpPr>
        <p:spPr>
          <a:xfrm>
            <a:off x="10936120" y="6244157"/>
            <a:ext cx="110840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通电开锁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30412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53" y="76200"/>
            <a:ext cx="10058400" cy="67056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03" y="0"/>
            <a:ext cx="6392097" cy="6861573"/>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6265" y="76200"/>
            <a:ext cx="401991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反推同步锁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1549144" y="6075872"/>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a:off x="2207963" y="6048555"/>
            <a:ext cx="1263067" cy="2896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416807" y="5891206"/>
            <a:ext cx="96180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同步锁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V="1">
            <a:off x="4378608" y="5199496"/>
            <a:ext cx="2492369" cy="8490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488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154" y="0"/>
            <a:ext cx="9144000" cy="6858000"/>
          </a:xfrm>
          <a:prstGeom prst="rect">
            <a:avLst/>
          </a:prstGeom>
        </p:spPr>
      </p:pic>
      <p:sp>
        <p:nvSpPr>
          <p:cNvPr id="8" name="文本框 7"/>
          <p:cNvSpPr txBox="1"/>
          <p:nvPr/>
        </p:nvSpPr>
        <p:spPr>
          <a:xfrm>
            <a:off x="10917604" y="927340"/>
            <a:ext cx="1015663" cy="5003321"/>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人工打开同步锁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40535" y="2782669"/>
            <a:ext cx="1561325"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3/8</a:t>
            </a:r>
            <a:r>
              <a:rPr lang="zh-CN" altLang="en-US" dirty="0" smtClean="0">
                <a:latin typeface="方正超粗黑_GBK" panose="03000509000000000000" pitchFamily="65" charset="-122"/>
                <a:ea typeface="方正超粗黑_GBK" panose="03000509000000000000" pitchFamily="65" charset="-122"/>
              </a:rPr>
              <a:t>英寸方头工具插入开锁</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321198" y="3429000"/>
            <a:ext cx="547777" cy="9140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744527" y="1449238"/>
            <a:ext cx="789376" cy="13334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916479" y="525908"/>
            <a:ext cx="1794267"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5/8</a:t>
            </a:r>
            <a:r>
              <a:rPr lang="zh-CN" altLang="en-US" dirty="0" smtClean="0">
                <a:latin typeface="方正超粗黑_GBK" panose="03000509000000000000" pitchFamily="65" charset="-122"/>
                <a:ea typeface="方正超粗黑_GBK" panose="03000509000000000000" pitchFamily="65" charset="-122"/>
              </a:rPr>
              <a:t>英寸开口扳手来回小幅度转动六角螺帽</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91842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发动机附件组件</a:t>
            </a:r>
            <a:r>
              <a:rPr lang="en-US" altLang="zh-CN" dirty="0" smtClean="0"/>
              <a:t>-EAU</a:t>
            </a:r>
            <a:endParaRPr lang="zh-CN" altLang="en-US" dirty="0"/>
          </a:p>
        </p:txBody>
      </p:sp>
      <p:sp>
        <p:nvSpPr>
          <p:cNvPr id="3" name="内容占位符 2"/>
          <p:cNvSpPr>
            <a:spLocks noGrp="1"/>
          </p:cNvSpPr>
          <p:nvPr>
            <p:ph idx="1"/>
          </p:nvPr>
        </p:nvSpPr>
        <p:spPr/>
        <p:txBody>
          <a:bodyPr>
            <a:normAutofit/>
          </a:bodyPr>
          <a:lstStyle/>
          <a:p>
            <a:r>
              <a:rPr lang="en-US" altLang="zh-CN" dirty="0"/>
              <a:t>EAU</a:t>
            </a:r>
            <a:r>
              <a:rPr lang="zh-CN" altLang="en-US" dirty="0"/>
              <a:t>有以下主要功能：</a:t>
            </a:r>
          </a:p>
          <a:p>
            <a:r>
              <a:rPr lang="zh-CN" altLang="en-US" dirty="0"/>
              <a:t>（</a:t>
            </a:r>
            <a:r>
              <a:rPr lang="en-US" altLang="zh-CN" dirty="0"/>
              <a:t>1</a:t>
            </a:r>
            <a:r>
              <a:rPr lang="zh-CN" altLang="en-US" dirty="0"/>
              <a:t>）控制反推装置的自动收进操作</a:t>
            </a:r>
          </a:p>
          <a:p>
            <a:r>
              <a:rPr lang="zh-CN" altLang="en-US" dirty="0"/>
              <a:t>（</a:t>
            </a:r>
            <a:r>
              <a:rPr lang="en-US" altLang="zh-CN" dirty="0"/>
              <a:t>2</a:t>
            </a:r>
            <a:r>
              <a:rPr lang="zh-CN" altLang="en-US" dirty="0"/>
              <a:t>）辅助对反推控制系统排故</a:t>
            </a:r>
          </a:p>
          <a:p>
            <a:r>
              <a:rPr lang="zh-CN" altLang="en-US" dirty="0"/>
              <a:t>（</a:t>
            </a:r>
            <a:r>
              <a:rPr lang="en-US" altLang="zh-CN" dirty="0"/>
              <a:t>3</a:t>
            </a:r>
            <a:r>
              <a:rPr lang="zh-CN" altLang="en-US" dirty="0"/>
              <a:t>）控制驾驶舱</a:t>
            </a:r>
            <a:r>
              <a:rPr lang="en-US" altLang="zh-CN" dirty="0"/>
              <a:t>P5</a:t>
            </a:r>
            <a:r>
              <a:rPr lang="zh-CN" altLang="en-US" dirty="0"/>
              <a:t>后板的“</a:t>
            </a:r>
            <a:r>
              <a:rPr lang="en-US" altLang="zh-CN" dirty="0"/>
              <a:t>REVERSER”</a:t>
            </a:r>
            <a:r>
              <a:rPr lang="zh-CN" altLang="en-US" dirty="0"/>
              <a:t>（反推）灯</a:t>
            </a:r>
          </a:p>
          <a:p>
            <a:r>
              <a:rPr lang="en-US" altLang="zh-CN" dirty="0"/>
              <a:t>EAU</a:t>
            </a:r>
            <a:r>
              <a:rPr lang="zh-CN" altLang="en-US" dirty="0"/>
              <a:t>内部有反推自动收进逻辑电路，这些电路控制反推装置的收进操作</a:t>
            </a:r>
            <a:r>
              <a:rPr lang="zh-CN" altLang="en-US" dirty="0" smtClean="0"/>
              <a:t>。</a:t>
            </a:r>
            <a:endParaRPr lang="zh-CN" altLang="en-US" dirty="0"/>
          </a:p>
        </p:txBody>
      </p:sp>
    </p:spTree>
    <p:extLst>
      <p:ext uri="{BB962C8B-B14F-4D97-AF65-F5344CB8AC3E}">
        <p14:creationId xmlns:p14="http://schemas.microsoft.com/office/powerpoint/2010/main" val="3193501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2" y="0"/>
            <a:ext cx="10332256" cy="6858000"/>
          </a:xfrm>
          <a:prstGeom prst="rect">
            <a:avLst/>
          </a:prstGeom>
        </p:spPr>
      </p:pic>
      <p:sp>
        <p:nvSpPr>
          <p:cNvPr id="5" name="圆角矩形 4"/>
          <p:cNvSpPr/>
          <p:nvPr/>
        </p:nvSpPr>
        <p:spPr>
          <a:xfrm>
            <a:off x="5917721" y="0"/>
            <a:ext cx="2984739" cy="674353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0" y="0"/>
            <a:ext cx="5149970"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发动</a:t>
            </a:r>
            <a:r>
              <a:rPr lang="zh-CN" altLang="en-US" sz="5400" dirty="0" smtClean="0">
                <a:solidFill>
                  <a:srgbClr val="FF0000"/>
                </a:solidFill>
                <a:latin typeface="方正超粗黑_GBK" panose="03000509000000000000" pitchFamily="65" charset="-122"/>
                <a:ea typeface="方正超粗黑_GBK" panose="03000509000000000000" pitchFamily="65" charset="-122"/>
              </a:rPr>
              <a:t>机附件组件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3793450" y="4597879"/>
            <a:ext cx="2124271" cy="14993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131404" y="5926044"/>
            <a:ext cx="213072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114977" y="6097206"/>
            <a:ext cx="2678473" cy="646331"/>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EAU </a:t>
            </a:r>
            <a:r>
              <a:rPr lang="zh-CN" altLang="en-US" dirty="0">
                <a:solidFill>
                  <a:srgbClr val="FF0000"/>
                </a:solidFill>
                <a:latin typeface="方正超粗黑_GBK" panose="03000509000000000000" pitchFamily="65" charset="-122"/>
                <a:ea typeface="方正超粗黑_GBK" panose="03000509000000000000" pitchFamily="65" charset="-122"/>
              </a:rPr>
              <a:t>位于电子电气设备（</a:t>
            </a:r>
            <a:r>
              <a:rPr lang="en-US" altLang="zh-CN" dirty="0">
                <a:solidFill>
                  <a:srgbClr val="FF0000"/>
                </a:solidFill>
                <a:latin typeface="方正超粗黑_GBK" panose="03000509000000000000" pitchFamily="65" charset="-122"/>
                <a:ea typeface="方正超粗黑_GBK" panose="03000509000000000000" pitchFamily="65" charset="-122"/>
              </a:rPr>
              <a:t>EE</a:t>
            </a:r>
            <a:r>
              <a:rPr lang="zh-CN" altLang="en-US" dirty="0">
                <a:solidFill>
                  <a:srgbClr val="FF0000"/>
                </a:solidFill>
                <a:latin typeface="方正超粗黑_GBK" panose="03000509000000000000" pitchFamily="65" charset="-122"/>
                <a:ea typeface="方正超粗黑_GBK" panose="03000509000000000000" pitchFamily="65" charset="-122"/>
              </a:rPr>
              <a:t>）舱的</a:t>
            </a:r>
            <a:r>
              <a:rPr lang="en-US" altLang="zh-CN" dirty="0">
                <a:solidFill>
                  <a:srgbClr val="FF0000"/>
                </a:solidFill>
                <a:latin typeface="方正超粗黑_GBK" panose="03000509000000000000" pitchFamily="65" charset="-122"/>
                <a:ea typeface="方正超粗黑_GBK" panose="03000509000000000000" pitchFamily="65" charset="-122"/>
              </a:rPr>
              <a:t>E3</a:t>
            </a:r>
            <a:r>
              <a:rPr lang="zh-CN" altLang="en-US" dirty="0">
                <a:solidFill>
                  <a:srgbClr val="FF0000"/>
                </a:solidFill>
                <a:latin typeface="方正超粗黑_GBK" panose="03000509000000000000" pitchFamily="65" charset="-122"/>
                <a:ea typeface="方正超粗黑_GBK" panose="03000509000000000000" pitchFamily="65" charset="-122"/>
              </a:rPr>
              <a:t>设备架上。</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3018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4494362" cy="6861621"/>
          </a:xfrm>
          <a:prstGeom prst="rect">
            <a:avLst/>
          </a:prstGeom>
        </p:spPr>
      </p:pic>
      <p:sp>
        <p:nvSpPr>
          <p:cNvPr id="8" name="文本框 7"/>
          <p:cNvSpPr txBox="1"/>
          <p:nvPr/>
        </p:nvSpPr>
        <p:spPr>
          <a:xfrm>
            <a:off x="7919046" y="5805269"/>
            <a:ext cx="4160867"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r>
              <a:rPr lang="zh-CN" altLang="en-US" sz="5400" dirty="0" smtClean="0">
                <a:solidFill>
                  <a:srgbClr val="FF0000"/>
                </a:solidFill>
                <a:latin typeface="方正超粗黑_GBK" panose="03000509000000000000" pitchFamily="65" charset="-122"/>
                <a:ea typeface="方正超粗黑_GBK" panose="03000509000000000000" pitchFamily="65" charset="-122"/>
              </a:rPr>
              <a:t>自测试</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807083" y="5620603"/>
            <a:ext cx="2678473" cy="646331"/>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EAU </a:t>
            </a:r>
            <a:r>
              <a:rPr lang="zh-CN" altLang="en-US" dirty="0">
                <a:latin typeface="方正超粗黑_GBK" panose="03000509000000000000" pitchFamily="65" charset="-122"/>
                <a:ea typeface="方正超粗黑_GBK" panose="03000509000000000000" pitchFamily="65" charset="-122"/>
              </a:rPr>
              <a:t>位于电子电气设备（</a:t>
            </a:r>
            <a:r>
              <a:rPr lang="en-US" altLang="zh-CN" dirty="0">
                <a:latin typeface="方正超粗黑_GBK" panose="03000509000000000000" pitchFamily="65" charset="-122"/>
                <a:ea typeface="方正超粗黑_GBK" panose="03000509000000000000" pitchFamily="65" charset="-122"/>
              </a:rPr>
              <a:t>EE</a:t>
            </a:r>
            <a:r>
              <a:rPr lang="zh-CN" altLang="en-US" dirty="0">
                <a:latin typeface="方正超粗黑_GBK" panose="03000509000000000000" pitchFamily="65" charset="-122"/>
                <a:ea typeface="方正超粗黑_GBK" panose="03000509000000000000" pitchFamily="65" charset="-122"/>
              </a:rPr>
              <a:t>）舱的</a:t>
            </a:r>
            <a:r>
              <a:rPr lang="en-US" altLang="zh-CN" dirty="0">
                <a:latin typeface="方正超粗黑_GBK" panose="03000509000000000000" pitchFamily="65" charset="-122"/>
                <a:ea typeface="方正超粗黑_GBK" panose="03000509000000000000" pitchFamily="65" charset="-122"/>
              </a:rPr>
              <a:t>E3</a:t>
            </a:r>
            <a:r>
              <a:rPr lang="zh-CN" altLang="en-US" dirty="0">
                <a:latin typeface="方正超粗黑_GBK" panose="03000509000000000000" pitchFamily="65" charset="-122"/>
                <a:ea typeface="方正超粗黑_GBK" panose="03000509000000000000" pitchFamily="65" charset="-122"/>
              </a:rPr>
              <a:t>设备架上。</a:t>
            </a:r>
            <a:endParaRPr lang="zh-CN" altLang="en-US" dirty="0">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3"/>
          <a:stretch>
            <a:fillRect/>
          </a:stretch>
        </p:blipFill>
        <p:spPr>
          <a:xfrm>
            <a:off x="4494362" y="0"/>
            <a:ext cx="7697638" cy="5283670"/>
          </a:xfrm>
          <a:prstGeom prst="rect">
            <a:avLst/>
          </a:prstGeom>
        </p:spPr>
      </p:pic>
    </p:spTree>
    <p:extLst>
      <p:ext uri="{BB962C8B-B14F-4D97-AF65-F5344CB8AC3E}">
        <p14:creationId xmlns:p14="http://schemas.microsoft.com/office/powerpoint/2010/main" val="729291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653507" y="5831569"/>
            <a:ext cx="2400746"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EAU</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73221" y="5982743"/>
            <a:ext cx="2173799"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54" y="0"/>
            <a:ext cx="4886325" cy="685800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082" r="42303"/>
          <a:stretch/>
        </p:blipFill>
        <p:spPr>
          <a:xfrm>
            <a:off x="6140652" y="0"/>
            <a:ext cx="2862971" cy="4045503"/>
          </a:xfrm>
          <a:prstGeom prst="rect">
            <a:avLst/>
          </a:prstGeom>
        </p:spPr>
      </p:pic>
      <p:sp>
        <p:nvSpPr>
          <p:cNvPr id="12" name="文本框 11"/>
          <p:cNvSpPr txBox="1"/>
          <p:nvPr/>
        </p:nvSpPr>
        <p:spPr>
          <a:xfrm>
            <a:off x="6153087" y="4169576"/>
            <a:ext cx="3194416" cy="2585323"/>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EAU</a:t>
            </a:r>
            <a:r>
              <a:rPr lang="zh-CN" altLang="en-US" dirty="0">
                <a:latin typeface="方正超粗黑_GBK" panose="03000509000000000000" pitchFamily="65" charset="-122"/>
                <a:ea typeface="方正超粗黑_GBK" panose="03000509000000000000" pitchFamily="65" charset="-122"/>
              </a:rPr>
              <a:t>上的自测试设备（</a:t>
            </a:r>
            <a:r>
              <a:rPr lang="en-US" altLang="zh-CN" dirty="0">
                <a:solidFill>
                  <a:srgbClr val="FF0000"/>
                </a:solidFill>
                <a:latin typeface="方正超粗黑_GBK" panose="03000509000000000000" pitchFamily="65" charset="-122"/>
                <a:ea typeface="方正超粗黑_GBK" panose="03000509000000000000" pitchFamily="65" charset="-122"/>
              </a:rPr>
              <a:t>BITE</a:t>
            </a:r>
            <a:r>
              <a:rPr lang="zh-CN" altLang="en-US" dirty="0">
                <a:latin typeface="方正超粗黑_GBK" panose="03000509000000000000" pitchFamily="65" charset="-122"/>
                <a:ea typeface="方正超粗黑_GBK" panose="03000509000000000000" pitchFamily="65" charset="-122"/>
              </a:rPr>
              <a:t>）可以辅助对反推系统排故。</a:t>
            </a:r>
          </a:p>
          <a:p>
            <a:r>
              <a:rPr lang="en-US" altLang="zh-CN" dirty="0">
                <a:latin typeface="方正超粗黑_GBK" panose="03000509000000000000" pitchFamily="65" charset="-122"/>
                <a:ea typeface="方正超粗黑_GBK" panose="03000509000000000000" pitchFamily="65" charset="-122"/>
              </a:rPr>
              <a:t>EAU </a:t>
            </a:r>
            <a:r>
              <a:rPr lang="zh-CN" altLang="en-US" dirty="0">
                <a:latin typeface="方正超粗黑_GBK" panose="03000509000000000000" pitchFamily="65" charset="-122"/>
                <a:ea typeface="方正超粗黑_GBK" panose="03000509000000000000" pitchFamily="65" charset="-122"/>
              </a:rPr>
              <a:t>控制后</a:t>
            </a:r>
            <a:r>
              <a:rPr lang="en-US" altLang="zh-CN" dirty="0">
                <a:latin typeface="方正超粗黑_GBK" panose="03000509000000000000" pitchFamily="65" charset="-122"/>
                <a:ea typeface="方正超粗黑_GBK" panose="03000509000000000000" pitchFamily="65" charset="-122"/>
              </a:rPr>
              <a:t>P5</a:t>
            </a:r>
            <a:r>
              <a:rPr lang="zh-CN" altLang="en-US" dirty="0">
                <a:latin typeface="方正超粗黑_GBK" panose="03000509000000000000" pitchFamily="65" charset="-122"/>
                <a:ea typeface="方正超粗黑_GBK" panose="03000509000000000000" pitchFamily="65" charset="-122"/>
              </a:rPr>
              <a:t>板的“</a:t>
            </a:r>
            <a:r>
              <a:rPr lang="en-US" altLang="zh-CN" dirty="0">
                <a:solidFill>
                  <a:srgbClr val="FF0000"/>
                </a:solidFill>
                <a:latin typeface="方正超粗黑_GBK" panose="03000509000000000000" pitchFamily="65" charset="-122"/>
                <a:ea typeface="方正超粗黑_GBK" panose="03000509000000000000" pitchFamily="65" charset="-122"/>
              </a:rPr>
              <a:t>REVERSER</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灯，该灯亮通常表示反推系统存在故障。</a:t>
            </a:r>
          </a:p>
          <a:p>
            <a:r>
              <a:rPr lang="zh-CN" altLang="en-US" dirty="0" smtClean="0">
                <a:latin typeface="方正超粗黑_GBK" panose="03000509000000000000" pitchFamily="65" charset="-122"/>
                <a:ea typeface="方正超粗黑_GBK" panose="03000509000000000000" pitchFamily="65" charset="-122"/>
              </a:rPr>
              <a:t>针</a:t>
            </a:r>
            <a:r>
              <a:rPr lang="zh-CN" altLang="en-US" dirty="0">
                <a:latin typeface="方正超粗黑_GBK" panose="03000509000000000000" pitchFamily="65" charset="-122"/>
                <a:ea typeface="方正超粗黑_GBK" panose="03000509000000000000" pitchFamily="65" charset="-122"/>
              </a:rPr>
              <a:t>对每一侧的反推装置，</a:t>
            </a:r>
            <a:r>
              <a:rPr lang="en-US" altLang="zh-CN" dirty="0">
                <a:latin typeface="方正超粗黑_GBK" panose="03000509000000000000" pitchFamily="65" charset="-122"/>
                <a:ea typeface="方正超粗黑_GBK" panose="03000509000000000000" pitchFamily="65" charset="-122"/>
              </a:rPr>
              <a:t>EAU </a:t>
            </a:r>
            <a:r>
              <a:rPr lang="zh-CN" altLang="en-US" dirty="0">
                <a:latin typeface="方正超粗黑_GBK" panose="03000509000000000000" pitchFamily="65" charset="-122"/>
                <a:ea typeface="方正超粗黑_GBK" panose="03000509000000000000" pitchFamily="65" charset="-122"/>
              </a:rPr>
              <a:t>面板有一系列指示灯和电门，在</a:t>
            </a:r>
            <a:r>
              <a:rPr lang="en-US" altLang="zh-CN" dirty="0">
                <a:latin typeface="方正超粗黑_GBK" panose="03000509000000000000" pitchFamily="65" charset="-122"/>
                <a:ea typeface="方正超粗黑_GBK" panose="03000509000000000000" pitchFamily="65" charset="-122"/>
              </a:rPr>
              <a:t>EAU </a:t>
            </a:r>
            <a:r>
              <a:rPr lang="zh-CN" altLang="en-US" dirty="0">
                <a:latin typeface="方正超粗黑_GBK" panose="03000509000000000000" pitchFamily="65" charset="-122"/>
                <a:ea typeface="方正超粗黑_GBK" panose="03000509000000000000" pitchFamily="65" charset="-122"/>
              </a:rPr>
              <a:t>正面下方有一个标牌提供自测试指示。</a:t>
            </a:r>
          </a:p>
        </p:txBody>
      </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302" r="42817"/>
          <a:stretch/>
        </p:blipFill>
        <p:spPr>
          <a:xfrm>
            <a:off x="9195764" y="0"/>
            <a:ext cx="2797704" cy="3943572"/>
          </a:xfrm>
          <a:prstGeom prst="rect">
            <a:avLst/>
          </a:prstGeom>
        </p:spPr>
      </p:pic>
    </p:spTree>
    <p:extLst>
      <p:ext uri="{BB962C8B-B14F-4D97-AF65-F5344CB8AC3E}">
        <p14:creationId xmlns:p14="http://schemas.microsoft.com/office/powerpoint/2010/main" val="166373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62050" y="90487"/>
            <a:ext cx="9867900" cy="6677025"/>
          </a:xfrm>
          <a:prstGeom prst="rect">
            <a:avLst/>
          </a:prstGeom>
        </p:spPr>
      </p:pic>
      <p:sp>
        <p:nvSpPr>
          <p:cNvPr id="5" name="圆角矩形 4"/>
          <p:cNvSpPr/>
          <p:nvPr/>
        </p:nvSpPr>
        <p:spPr>
          <a:xfrm>
            <a:off x="9099609" y="4321834"/>
            <a:ext cx="1855938" cy="54346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63359" y="182335"/>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80246" y="2350914"/>
            <a:ext cx="2415367"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反推控制阀组件控制通往反推液压作动筒的液压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一个组件上有一个手柄，用于维护时断开液压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反推控制阀组件位于主轮舱龙骨梁上，</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号反推控制阀组件位于左侧，</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号反推控制阀组件位于右侧。</a:t>
            </a:r>
          </a:p>
        </p:txBody>
      </p:sp>
      <p:cxnSp>
        <p:nvCxnSpPr>
          <p:cNvPr id="13" name="直接箭头连接符 12"/>
          <p:cNvCxnSpPr/>
          <p:nvPr/>
        </p:nvCxnSpPr>
        <p:spPr>
          <a:xfrm>
            <a:off x="5093132" y="1013332"/>
            <a:ext cx="1550645" cy="19063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526401" y="644000"/>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a:off x="4387475" y="1613140"/>
            <a:ext cx="1689570" cy="18158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892067" y="125403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a:off x="3783625" y="3278816"/>
            <a:ext cx="1991495" cy="16974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129601" y="2943688"/>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2499873" y="5490235"/>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V="1">
            <a:off x="3633335" y="5423892"/>
            <a:ext cx="1749887" cy="2510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87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505859" cy="6858000"/>
          </a:xfrm>
          <a:prstGeom prst="rect">
            <a:avLst/>
          </a:prstGeom>
        </p:spPr>
      </p:pic>
      <p:cxnSp>
        <p:nvCxnSpPr>
          <p:cNvPr id="13" name="直接箭头连接符 12"/>
          <p:cNvCxnSpPr>
            <a:stCxn id="17" idx="2"/>
          </p:cNvCxnSpPr>
          <p:nvPr/>
        </p:nvCxnSpPr>
        <p:spPr>
          <a:xfrm flipH="1">
            <a:off x="6794043" y="2025841"/>
            <a:ext cx="955004" cy="110251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613466" y="0"/>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693389" y="27699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462425" y="213192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14165" y="4714107"/>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182316" y="1379510"/>
            <a:ext cx="1133462"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人</a:t>
            </a:r>
            <a:r>
              <a:rPr lang="zh-CN" altLang="en-US" dirty="0" smtClean="0">
                <a:solidFill>
                  <a:srgbClr val="FF0000"/>
                </a:solidFill>
                <a:latin typeface="方正超粗黑_GBK" panose="03000509000000000000" pitchFamily="65" charset="-122"/>
                <a:ea typeface="方正超粗黑_GBK" panose="03000509000000000000" pitchFamily="65" charset="-122"/>
              </a:rPr>
              <a:t>工隔离阀手柄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V="1">
            <a:off x="2826851" y="442354"/>
            <a:ext cx="1336136" cy="193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595887" y="1943352"/>
            <a:ext cx="664233" cy="3771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4827219" y="6380512"/>
            <a:ext cx="1910011" cy="1846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737230" y="6380512"/>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a:off x="1280896" y="5083439"/>
            <a:ext cx="1062023" cy="10378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505859" y="923330"/>
            <a:ext cx="2742986" cy="4247317"/>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反推控制阀组件控制通往反推液压作动筒的液压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一个组件上有一个手柄，用于维护时断开液压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每一个反推控制阀组件包含以</a:t>
            </a:r>
            <a:r>
              <a:rPr lang="zh-CN" altLang="en-US" dirty="0" smtClean="0">
                <a:latin typeface="方正超粗黑_GBK" panose="03000509000000000000" pitchFamily="65" charset="-122"/>
                <a:ea typeface="方正超粗黑_GBK" panose="03000509000000000000" pitchFamily="65" charset="-122"/>
              </a:rPr>
              <a:t>下部件：</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隔离阀</a:t>
            </a:r>
          </a:p>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方向控制阀</a:t>
            </a:r>
          </a:p>
          <a:p>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隔离阀接近电门</a:t>
            </a:r>
          </a:p>
          <a:p>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方向控制阀接近电门</a:t>
            </a:r>
          </a:p>
          <a:p>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预位电磁线圈</a:t>
            </a:r>
          </a:p>
          <a:p>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收进电磁线圈</a:t>
            </a:r>
          </a:p>
          <a:p>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展开电磁线圈</a:t>
            </a:r>
          </a:p>
          <a:p>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人工隔离</a:t>
            </a:r>
            <a:r>
              <a:rPr lang="zh-CN" altLang="en-US" dirty="0" smtClean="0">
                <a:latin typeface="方正超粗黑_GBK" panose="03000509000000000000" pitchFamily="65" charset="-122"/>
                <a:ea typeface="方正超粗黑_GBK" panose="03000509000000000000" pitchFamily="65" charset="-122"/>
              </a:rPr>
              <a:t>阀</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13960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229600" cy="6858000"/>
          </a:xfrm>
          <a:prstGeom prst="rect">
            <a:avLst/>
          </a:prstGeom>
        </p:spPr>
      </p:pic>
      <p:cxnSp>
        <p:nvCxnSpPr>
          <p:cNvPr id="13" name="直接箭头连接符 12"/>
          <p:cNvCxnSpPr/>
          <p:nvPr/>
        </p:nvCxnSpPr>
        <p:spPr>
          <a:xfrm flipH="1">
            <a:off x="6996024" y="1715290"/>
            <a:ext cx="307937" cy="60521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613466" y="0"/>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693389" y="27699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446873" y="1207458"/>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2932339" y="6297283"/>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303961" y="1068959"/>
            <a:ext cx="1133462"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人</a:t>
            </a:r>
            <a:r>
              <a:rPr lang="zh-CN" altLang="en-US" dirty="0" smtClean="0">
                <a:solidFill>
                  <a:srgbClr val="FF0000"/>
                </a:solidFill>
                <a:latin typeface="方正超粗黑_GBK" panose="03000509000000000000" pitchFamily="65" charset="-122"/>
                <a:ea typeface="方正超粗黑_GBK" panose="03000509000000000000" pitchFamily="65" charset="-122"/>
              </a:rPr>
              <a:t>工隔离阀手柄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826851" y="461666"/>
            <a:ext cx="1434598" cy="2707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1624774" y="1203548"/>
            <a:ext cx="4456848" cy="1885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6607699" y="4286645"/>
            <a:ext cx="267661" cy="6043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875360" y="3917313"/>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V="1">
            <a:off x="4065801" y="5928807"/>
            <a:ext cx="692873" cy="3684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505859" y="923330"/>
            <a:ext cx="2742986" cy="4247317"/>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反推控制阀组件控制通往反推液压作动筒的液压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每</a:t>
            </a:r>
            <a:r>
              <a:rPr lang="zh-CN" altLang="en-US" dirty="0">
                <a:latin typeface="方正超粗黑_GBK" panose="03000509000000000000" pitchFamily="65" charset="-122"/>
                <a:ea typeface="方正超粗黑_GBK" panose="03000509000000000000" pitchFamily="65" charset="-122"/>
              </a:rPr>
              <a:t>一个组件上有一个手柄，用于维护时断开液压</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每一个反推控制阀组件包含以</a:t>
            </a:r>
            <a:r>
              <a:rPr lang="zh-CN" altLang="en-US" dirty="0" smtClean="0">
                <a:latin typeface="方正超粗黑_GBK" panose="03000509000000000000" pitchFamily="65" charset="-122"/>
                <a:ea typeface="方正超粗黑_GBK" panose="03000509000000000000" pitchFamily="65" charset="-122"/>
              </a:rPr>
              <a:t>下部件：</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隔离阀</a:t>
            </a:r>
          </a:p>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方向控制阀</a:t>
            </a:r>
          </a:p>
          <a:p>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隔离阀接近电门</a:t>
            </a:r>
          </a:p>
          <a:p>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方向控制阀接近电门</a:t>
            </a:r>
          </a:p>
          <a:p>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预位电磁线圈</a:t>
            </a:r>
          </a:p>
          <a:p>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收进电磁线圈</a:t>
            </a:r>
          </a:p>
          <a:p>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展开电磁线圈</a:t>
            </a:r>
          </a:p>
          <a:p>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人工隔离</a:t>
            </a:r>
            <a:r>
              <a:rPr lang="zh-CN" altLang="en-US" dirty="0" smtClean="0">
                <a:latin typeface="方正超粗黑_GBK" panose="03000509000000000000" pitchFamily="65" charset="-122"/>
                <a:ea typeface="方正超粗黑_GBK" panose="03000509000000000000" pitchFamily="65" charset="-122"/>
              </a:rPr>
              <a:t>阀</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5418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327" y="0"/>
            <a:ext cx="9923346" cy="6858000"/>
          </a:xfrm>
          <a:prstGeom prst="rect">
            <a:avLst/>
          </a:prstGeom>
        </p:spPr>
      </p:pic>
      <p:sp>
        <p:nvSpPr>
          <p:cNvPr id="8" name="文本框 7"/>
          <p:cNvSpPr txBox="1"/>
          <p:nvPr/>
        </p:nvSpPr>
        <p:spPr>
          <a:xfrm>
            <a:off x="3868918" y="78818"/>
            <a:ext cx="445416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排气管封严件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78398" y="3455681"/>
            <a:ext cx="94887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封严件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4727275" y="3416471"/>
            <a:ext cx="3329796" cy="2238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727275" y="3640347"/>
            <a:ext cx="4433977" cy="12030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638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36" y="0"/>
            <a:ext cx="9785727" cy="6858000"/>
          </a:xfrm>
          <a:prstGeom prst="rect">
            <a:avLst/>
          </a:prstGeom>
        </p:spPr>
      </p:pic>
      <p:cxnSp>
        <p:nvCxnSpPr>
          <p:cNvPr id="13" name="直接箭头连接符 12"/>
          <p:cNvCxnSpPr/>
          <p:nvPr/>
        </p:nvCxnSpPr>
        <p:spPr>
          <a:xfrm flipH="1">
            <a:off x="8367625" y="929285"/>
            <a:ext cx="931650" cy="14688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135" y="929285"/>
            <a:ext cx="1015663" cy="499943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496974" y="84660"/>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759088" y="121223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747141" y="620830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8732544" y="282954"/>
            <a:ext cx="1133462"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人</a:t>
            </a:r>
            <a:r>
              <a:rPr lang="zh-CN" altLang="en-US" dirty="0" smtClean="0">
                <a:solidFill>
                  <a:srgbClr val="FF0000"/>
                </a:solidFill>
                <a:latin typeface="方正超粗黑_GBK" panose="03000509000000000000" pitchFamily="65" charset="-122"/>
                <a:ea typeface="方正超粗黑_GBK" panose="03000509000000000000" pitchFamily="65" charset="-122"/>
              </a:rPr>
              <a:t>工隔离阀手柄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5538158" y="276999"/>
            <a:ext cx="1337202" cy="1846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9670515" y="1475117"/>
            <a:ext cx="655304" cy="844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3" idx="1"/>
          </p:cNvCxnSpPr>
          <p:nvPr/>
        </p:nvCxnSpPr>
        <p:spPr>
          <a:xfrm flipH="1">
            <a:off x="8936831" y="4916374"/>
            <a:ext cx="733684" cy="6043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70515" y="4731708"/>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V="1">
            <a:off x="5313872" y="5833917"/>
            <a:ext cx="1377119" cy="4633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5" idx="2"/>
          </p:cNvCxnSpPr>
          <p:nvPr/>
        </p:nvCxnSpPr>
        <p:spPr>
          <a:xfrm flipH="1">
            <a:off x="9007471" y="3327429"/>
            <a:ext cx="215777" cy="4610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32544" y="2958097"/>
            <a:ext cx="98140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解除销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91695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4913" y="0"/>
            <a:ext cx="10441623" cy="6858000"/>
          </a:xfrm>
          <a:prstGeom prst="rect">
            <a:avLst/>
          </a:prstGeom>
        </p:spPr>
      </p:pic>
      <p:sp>
        <p:nvSpPr>
          <p:cNvPr id="5" name="圆角矩形 4"/>
          <p:cNvSpPr/>
          <p:nvPr/>
        </p:nvSpPr>
        <p:spPr>
          <a:xfrm>
            <a:off x="1871933" y="4968816"/>
            <a:ext cx="845389"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68445" y="1838077"/>
            <a:ext cx="162173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反推装置展开</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收进控制电路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6935638" y="1104831"/>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2717322" y="6374922"/>
            <a:ext cx="443947" cy="1137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135" y="109782"/>
            <a:ext cx="1015663" cy="499943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圆角矩形 11"/>
          <p:cNvSpPr/>
          <p:nvPr/>
        </p:nvSpPr>
        <p:spPr>
          <a:xfrm>
            <a:off x="4451258" y="5943601"/>
            <a:ext cx="845389"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980128" y="457197"/>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842106" y="2700065"/>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8100262" y="4054411"/>
            <a:ext cx="741844" cy="88852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59340" y="1104831"/>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2359340" y="2785947"/>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2359340" y="4086063"/>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预位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254875" y="5588297"/>
            <a:ext cx="1621735"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号发动机反推控制阀组件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3169981" y="6340418"/>
            <a:ext cx="3972776"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液压保险</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仅</a:t>
            </a: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r>
              <a:rPr lang="en-US" altLang="zh-CN" dirty="0" smtClean="0">
                <a:solidFill>
                  <a:srgbClr val="FF0000"/>
                </a:solidFill>
                <a:latin typeface="方正超粗黑_GBK" panose="03000509000000000000" pitchFamily="65" charset="-122"/>
                <a:ea typeface="方正超粗黑_GBK" panose="03000509000000000000" pitchFamily="65" charset="-122"/>
              </a:rPr>
              <a:t>B</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液压源没有</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1179259" y="5218965"/>
            <a:ext cx="651308"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备用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7" name="右箭头 6"/>
          <p:cNvSpPr/>
          <p:nvPr/>
        </p:nvSpPr>
        <p:spPr>
          <a:xfrm>
            <a:off x="1992702" y="5369127"/>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2393288" y="5695758"/>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2359340" y="6081383"/>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7585" y="5853816"/>
            <a:ext cx="1058692"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6" name="椭圆 25"/>
          <p:cNvSpPr/>
          <p:nvPr/>
        </p:nvSpPr>
        <p:spPr>
          <a:xfrm>
            <a:off x="6124757" y="3486852"/>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069204" y="137252"/>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DCV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H="1">
            <a:off x="7621796" y="495543"/>
            <a:ext cx="443946" cy="6802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6871187" y="4583394"/>
            <a:ext cx="543139" cy="4135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095672" y="4968719"/>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HIV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3" name="文本框 32"/>
          <p:cNvSpPr txBox="1"/>
          <p:nvPr/>
        </p:nvSpPr>
        <p:spPr>
          <a:xfrm>
            <a:off x="1649268" y="5639687"/>
            <a:ext cx="74402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EDP</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4" name="文本框 33"/>
          <p:cNvSpPr txBox="1"/>
          <p:nvPr/>
        </p:nvSpPr>
        <p:spPr>
          <a:xfrm>
            <a:off x="1649268" y="6088173"/>
            <a:ext cx="744020" cy="276999"/>
          </a:xfrm>
          <a:prstGeom prst="rect">
            <a:avLst/>
          </a:prstGeom>
          <a:noFill/>
        </p:spPr>
        <p:txBody>
          <a:bodyPr wrap="square" rtlCol="0">
            <a:spAutoFit/>
          </a:bodyPr>
          <a:lstStyle/>
          <a:p>
            <a:r>
              <a:rPr lang="en-US" altLang="zh-CN" sz="1200" dirty="0" smtClean="0">
                <a:solidFill>
                  <a:srgbClr val="FF0000"/>
                </a:solidFill>
                <a:latin typeface="方正超粗黑_GBK" panose="03000509000000000000" pitchFamily="65" charset="-122"/>
                <a:ea typeface="方正超粗黑_GBK" panose="03000509000000000000" pitchFamily="65" charset="-122"/>
              </a:rPr>
              <a:t>EMDP</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88855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963" y="-12149"/>
            <a:ext cx="9206075" cy="6882298"/>
          </a:xfrm>
          <a:prstGeom prst="rect">
            <a:avLst/>
          </a:prstGeom>
        </p:spPr>
      </p:pic>
      <p:sp>
        <p:nvSpPr>
          <p:cNvPr id="8" name="文本框 7"/>
          <p:cNvSpPr txBox="1"/>
          <p:nvPr/>
        </p:nvSpPr>
        <p:spPr>
          <a:xfrm>
            <a:off x="6544457" y="139202"/>
            <a:ext cx="3962516" cy="1754326"/>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反推控制阀组件供压</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690778" y="139202"/>
            <a:ext cx="1699404"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液压源系统</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3058066" y="3631720"/>
            <a:ext cx="496017" cy="50895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084" y="3631720"/>
            <a:ext cx="496017" cy="50895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0369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94385"/>
            <a:ext cx="12192000" cy="6269229"/>
          </a:xfrm>
          <a:prstGeom prst="rect">
            <a:avLst/>
          </a:prstGeom>
        </p:spPr>
      </p:pic>
      <p:sp>
        <p:nvSpPr>
          <p:cNvPr id="5" name="圆角矩形 4"/>
          <p:cNvSpPr/>
          <p:nvPr/>
        </p:nvSpPr>
        <p:spPr>
          <a:xfrm>
            <a:off x="258791" y="5995359"/>
            <a:ext cx="1742537" cy="4140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133569" y="61565"/>
            <a:ext cx="3971086"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人</a:t>
            </a:r>
            <a:r>
              <a:rPr lang="zh-CN" altLang="en-US" sz="5400" dirty="0" smtClean="0">
                <a:solidFill>
                  <a:srgbClr val="FF0000"/>
                </a:solidFill>
                <a:latin typeface="方正超粗黑_GBK" panose="03000509000000000000" pitchFamily="65" charset="-122"/>
                <a:ea typeface="方正超粗黑_GBK" panose="03000509000000000000" pitchFamily="65" charset="-122"/>
              </a:rPr>
              <a:t>工隔离阀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631071" y="1968333"/>
            <a:ext cx="11386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0"/>
          </p:cNvCxnSpPr>
          <p:nvPr/>
        </p:nvCxnSpPr>
        <p:spPr>
          <a:xfrm flipH="1" flipV="1">
            <a:off x="2950234" y="1660259"/>
            <a:ext cx="250166" cy="3080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851030" y="3577826"/>
            <a:ext cx="198408" cy="3070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355025" y="3884879"/>
            <a:ext cx="11386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圆角矩形 14"/>
          <p:cNvSpPr/>
          <p:nvPr/>
        </p:nvSpPr>
        <p:spPr>
          <a:xfrm>
            <a:off x="9411416" y="6228273"/>
            <a:ext cx="1742537" cy="41406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260119" y="5363285"/>
            <a:ext cx="2510304"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将</a:t>
            </a:r>
            <a:r>
              <a:rPr lang="zh-CN" altLang="en-US" dirty="0">
                <a:solidFill>
                  <a:srgbClr val="FF0000"/>
                </a:solidFill>
                <a:latin typeface="方正超粗黑_GBK" panose="03000509000000000000" pitchFamily="65" charset="-122"/>
                <a:ea typeface="方正超粗黑_GBK" panose="03000509000000000000" pitchFamily="65" charset="-122"/>
              </a:rPr>
              <a:t>人工隔离阀扳到关断位时，反推作动筒的展开腔和收进腔都通回油。</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6991723" y="154350"/>
            <a:ext cx="2156604" cy="1200329"/>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地面维护时可以通过操纵人工隔离阀手柄，隔离通往反推作动筒的液压</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98037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4913" y="0"/>
            <a:ext cx="10441623" cy="6858000"/>
          </a:xfrm>
          <a:prstGeom prst="rect">
            <a:avLst/>
          </a:prstGeom>
        </p:spPr>
      </p:pic>
      <p:sp>
        <p:nvSpPr>
          <p:cNvPr id="5" name="圆角矩形 4"/>
          <p:cNvSpPr/>
          <p:nvPr/>
        </p:nvSpPr>
        <p:spPr>
          <a:xfrm>
            <a:off x="1871933" y="4968816"/>
            <a:ext cx="845389"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68445" y="1838077"/>
            <a:ext cx="162173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反推装置展开</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收进控制电路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6935638" y="1104831"/>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2717322" y="6374922"/>
            <a:ext cx="443947" cy="1137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135" y="109782"/>
            <a:ext cx="1015663" cy="3780731"/>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人</a:t>
            </a:r>
            <a:r>
              <a:rPr lang="zh-CN" altLang="en-US" sz="5400" dirty="0" smtClean="0">
                <a:solidFill>
                  <a:srgbClr val="FF0000"/>
                </a:solidFill>
                <a:latin typeface="方正超粗黑_GBK" panose="03000509000000000000" pitchFamily="65" charset="-122"/>
                <a:ea typeface="方正超粗黑_GBK" panose="03000509000000000000" pitchFamily="65" charset="-122"/>
              </a:rPr>
              <a:t>工隔离阀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圆角矩形 11"/>
          <p:cNvSpPr/>
          <p:nvPr/>
        </p:nvSpPr>
        <p:spPr>
          <a:xfrm>
            <a:off x="4451258" y="5943601"/>
            <a:ext cx="845389"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980128" y="457197"/>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842106" y="2700065"/>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8100262" y="4054411"/>
            <a:ext cx="741844" cy="88852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59340" y="1104831"/>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2359340" y="2785947"/>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2359340" y="4086063"/>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预位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254875" y="5588297"/>
            <a:ext cx="1621735"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号发动机反推控制阀组件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3169981" y="6340418"/>
            <a:ext cx="3972776"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液压保险</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仅</a:t>
            </a: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r>
              <a:rPr lang="en-US" altLang="zh-CN" dirty="0" smtClean="0">
                <a:solidFill>
                  <a:srgbClr val="FF0000"/>
                </a:solidFill>
                <a:latin typeface="方正超粗黑_GBK" panose="03000509000000000000" pitchFamily="65" charset="-122"/>
                <a:ea typeface="方正超粗黑_GBK" panose="03000509000000000000" pitchFamily="65" charset="-122"/>
              </a:rPr>
              <a:t>B</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液压源没有</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1179259" y="5218965"/>
            <a:ext cx="651308"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备用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7" name="右箭头 6"/>
          <p:cNvSpPr/>
          <p:nvPr/>
        </p:nvSpPr>
        <p:spPr>
          <a:xfrm>
            <a:off x="1992702" y="5369127"/>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2393288" y="5695758"/>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2359340" y="6081383"/>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7585" y="5853816"/>
            <a:ext cx="1058692"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6" name="椭圆 25"/>
          <p:cNvSpPr/>
          <p:nvPr/>
        </p:nvSpPr>
        <p:spPr>
          <a:xfrm>
            <a:off x="6124757" y="3486852"/>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069204" y="137252"/>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DCV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H="1">
            <a:off x="7621796" y="495543"/>
            <a:ext cx="443946" cy="6802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6871187" y="4583394"/>
            <a:ext cx="543139" cy="4135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095672" y="4968719"/>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HIV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3" name="文本框 32"/>
          <p:cNvSpPr txBox="1"/>
          <p:nvPr/>
        </p:nvSpPr>
        <p:spPr>
          <a:xfrm>
            <a:off x="1649268" y="5639687"/>
            <a:ext cx="74402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EDP</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4" name="文本框 33"/>
          <p:cNvSpPr txBox="1"/>
          <p:nvPr/>
        </p:nvSpPr>
        <p:spPr>
          <a:xfrm>
            <a:off x="1649268" y="6088173"/>
            <a:ext cx="744020" cy="276999"/>
          </a:xfrm>
          <a:prstGeom prst="rect">
            <a:avLst/>
          </a:prstGeom>
          <a:noFill/>
        </p:spPr>
        <p:txBody>
          <a:bodyPr wrap="square" rtlCol="0">
            <a:spAutoFit/>
          </a:bodyPr>
          <a:lstStyle/>
          <a:p>
            <a:r>
              <a:rPr lang="en-US" altLang="zh-CN" sz="1200" dirty="0" smtClean="0">
                <a:solidFill>
                  <a:srgbClr val="FF0000"/>
                </a:solidFill>
                <a:latin typeface="方正超粗黑_GBK" panose="03000509000000000000" pitchFamily="65" charset="-122"/>
                <a:ea typeface="方正超粗黑_GBK" panose="03000509000000000000" pitchFamily="65" charset="-122"/>
              </a:rPr>
              <a:t>EMDP</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
        <p:nvSpPr>
          <p:cNvPr id="29" name="右箭头 28"/>
          <p:cNvSpPr/>
          <p:nvPr/>
        </p:nvSpPr>
        <p:spPr>
          <a:xfrm rot="5400000">
            <a:off x="7844917" y="3012775"/>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右箭头 30"/>
          <p:cNvSpPr/>
          <p:nvPr/>
        </p:nvSpPr>
        <p:spPr>
          <a:xfrm rot="5400000">
            <a:off x="7854124" y="4380747"/>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右箭头 34"/>
          <p:cNvSpPr/>
          <p:nvPr/>
        </p:nvSpPr>
        <p:spPr>
          <a:xfrm rot="10800000">
            <a:off x="6634127" y="5188854"/>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右箭头 35"/>
          <p:cNvSpPr/>
          <p:nvPr/>
        </p:nvSpPr>
        <p:spPr>
          <a:xfrm rot="10800000">
            <a:off x="5111714" y="5218965"/>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右箭头 36"/>
          <p:cNvSpPr/>
          <p:nvPr/>
        </p:nvSpPr>
        <p:spPr>
          <a:xfrm rot="10800000">
            <a:off x="3056859" y="4494891"/>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右箭头 37"/>
          <p:cNvSpPr/>
          <p:nvPr/>
        </p:nvSpPr>
        <p:spPr>
          <a:xfrm rot="10800000">
            <a:off x="1504569" y="4503204"/>
            <a:ext cx="281165" cy="50945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156347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36" y="0"/>
            <a:ext cx="9785727" cy="6858000"/>
          </a:xfrm>
          <a:prstGeom prst="rect">
            <a:avLst/>
          </a:prstGeom>
        </p:spPr>
      </p:pic>
      <p:cxnSp>
        <p:nvCxnSpPr>
          <p:cNvPr id="13" name="直接箭头连接符 12"/>
          <p:cNvCxnSpPr/>
          <p:nvPr/>
        </p:nvCxnSpPr>
        <p:spPr>
          <a:xfrm flipH="1">
            <a:off x="8367625" y="929285"/>
            <a:ext cx="931650" cy="146885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4135" y="929285"/>
            <a:ext cx="1015663" cy="4999430"/>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反推控制阀组件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496974" y="84660"/>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供压管路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759088" y="121223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回油管路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747141" y="6208309"/>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8732544" y="282954"/>
            <a:ext cx="1133462"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人</a:t>
            </a:r>
            <a:r>
              <a:rPr lang="zh-CN" altLang="en-US" dirty="0" smtClean="0">
                <a:solidFill>
                  <a:srgbClr val="FF0000"/>
                </a:solidFill>
                <a:latin typeface="方正超粗黑_GBK" panose="03000509000000000000" pitchFamily="65" charset="-122"/>
                <a:ea typeface="方正超粗黑_GBK" panose="03000509000000000000" pitchFamily="65" charset="-122"/>
              </a:rPr>
              <a:t>工隔离阀手柄</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5538158" y="276999"/>
            <a:ext cx="1337202" cy="1846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9670515" y="1475117"/>
            <a:ext cx="655304" cy="844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3" idx="1"/>
          </p:cNvCxnSpPr>
          <p:nvPr/>
        </p:nvCxnSpPr>
        <p:spPr>
          <a:xfrm flipH="1">
            <a:off x="8732544" y="4916374"/>
            <a:ext cx="937971" cy="4398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70515" y="4731708"/>
            <a:ext cx="11334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V="1">
            <a:off x="5313872" y="5833917"/>
            <a:ext cx="1377119" cy="4633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9007471" y="3327429"/>
            <a:ext cx="291804" cy="46107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8732544" y="2958097"/>
            <a:ext cx="98140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解除销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6875360" y="5616999"/>
            <a:ext cx="5115357" cy="1200329"/>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人工隔离阀手柄上有一个销孔，用来在维护时插上解除销，使反推作动筒保持解除液压</a:t>
            </a:r>
            <a:r>
              <a:rPr lang="zh-CN" altLang="en-US" dirty="0" smtClean="0">
                <a:latin typeface="方正超粗黑_GBK" panose="03000509000000000000" pitchFamily="65" charset="-122"/>
                <a:ea typeface="方正超粗黑_GBK" panose="03000509000000000000" pitchFamily="65" charset="-122"/>
              </a:rPr>
              <a:t>。反</a:t>
            </a:r>
            <a:r>
              <a:rPr lang="zh-CN" altLang="en-US" dirty="0">
                <a:latin typeface="方正超粗黑_GBK" panose="03000509000000000000" pitchFamily="65" charset="-122"/>
                <a:ea typeface="方正超粗黑_GBK" panose="03000509000000000000" pitchFamily="65" charset="-122"/>
              </a:rPr>
              <a:t>推控制阀组件位于主轮舱龙骨梁上，</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号反推控制阀组件位于左侧，</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号反推控制阀组件位于右侧。</a:t>
            </a:r>
          </a:p>
        </p:txBody>
      </p:sp>
    </p:spTree>
    <p:extLst>
      <p:ext uri="{BB962C8B-B14F-4D97-AF65-F5344CB8AC3E}">
        <p14:creationId xmlns:p14="http://schemas.microsoft.com/office/powerpoint/2010/main" val="1450735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人工隔离阀维护注意事项</a:t>
            </a:r>
            <a:endParaRPr lang="zh-CN" altLang="en-US" dirty="0"/>
          </a:p>
        </p:txBody>
      </p:sp>
      <p:sp>
        <p:nvSpPr>
          <p:cNvPr id="3" name="内容占位符 2"/>
          <p:cNvSpPr>
            <a:spLocks noGrp="1"/>
          </p:cNvSpPr>
          <p:nvPr>
            <p:ph idx="1"/>
          </p:nvPr>
        </p:nvSpPr>
        <p:spPr/>
        <p:txBody>
          <a:bodyPr/>
          <a:lstStyle/>
          <a:p>
            <a:r>
              <a:rPr lang="zh-CN" altLang="en-US" dirty="0"/>
              <a:t>维护时对反推的隔离和</a:t>
            </a:r>
            <a:r>
              <a:rPr lang="zh-CN" altLang="en-US" dirty="0" smtClean="0"/>
              <a:t>放行飞</a:t>
            </a:r>
            <a:r>
              <a:rPr lang="zh-CN" altLang="en-US" dirty="0"/>
              <a:t>机时对反推的隔离是不一样的。必须按照</a:t>
            </a:r>
            <a:r>
              <a:rPr lang="en-US" altLang="zh-CN" dirty="0"/>
              <a:t>MM </a:t>
            </a:r>
            <a:r>
              <a:rPr lang="zh-CN" altLang="en-US" dirty="0"/>
              <a:t>手册的相关程序进行操作</a:t>
            </a:r>
            <a:r>
              <a:rPr lang="zh-CN" altLang="en-US" dirty="0" smtClean="0"/>
              <a:t>。</a:t>
            </a:r>
            <a:endParaRPr lang="en-US" altLang="zh-CN" dirty="0" smtClean="0"/>
          </a:p>
          <a:p>
            <a:r>
              <a:rPr lang="zh-CN" altLang="en-US" dirty="0"/>
              <a:t>当从反推控制阀组件上拔出锁销之前，应该确认反推装置处于正确的位置。</a:t>
            </a:r>
          </a:p>
          <a:p>
            <a:r>
              <a:rPr lang="zh-CN" altLang="en-US" dirty="0"/>
              <a:t>如果反推移动套筒在收进位置，反推手柄必须在完全压下（收进）位置。如果反推移动套筒在展开位置，反推手柄必须不在收进位置。如果反推手柄的位置与反推移动套筒的位置不一致，当液压接通时，反推移动套筒会移动，如此有可能会操作人员或设备。</a:t>
            </a:r>
          </a:p>
          <a:p>
            <a:r>
              <a:rPr lang="zh-CN" altLang="en-US" dirty="0"/>
              <a:t>反推控制阀组件是航线可更换件，航线维护时可更换整个组件，但不能更换组件中的部件。</a:t>
            </a:r>
          </a:p>
          <a:p>
            <a:endParaRPr lang="zh-CN" altLang="en-US" dirty="0"/>
          </a:p>
        </p:txBody>
      </p:sp>
    </p:spTree>
    <p:extLst>
      <p:ext uri="{BB962C8B-B14F-4D97-AF65-F5344CB8AC3E}">
        <p14:creationId xmlns:p14="http://schemas.microsoft.com/office/powerpoint/2010/main" val="992744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液压保</a:t>
            </a:r>
            <a:r>
              <a:rPr lang="zh-CN" altLang="en-US" dirty="0" smtClean="0"/>
              <a:t>险</a:t>
            </a:r>
            <a:endParaRPr lang="zh-CN" altLang="en-US" dirty="0"/>
          </a:p>
        </p:txBody>
      </p:sp>
      <p:sp>
        <p:nvSpPr>
          <p:cNvPr id="3" name="内容占位符 2"/>
          <p:cNvSpPr>
            <a:spLocks noGrp="1"/>
          </p:cNvSpPr>
          <p:nvPr>
            <p:ph idx="1"/>
          </p:nvPr>
        </p:nvSpPr>
        <p:spPr/>
        <p:txBody>
          <a:bodyPr/>
          <a:lstStyle/>
          <a:p>
            <a:r>
              <a:rPr lang="zh-CN" altLang="en-US" dirty="0" smtClean="0"/>
              <a:t>反</a:t>
            </a:r>
            <a:r>
              <a:rPr lang="zh-CN" altLang="en-US" dirty="0"/>
              <a:t>推控制系统共有三个液压保险。液压保险的作用是当液压管路发生泄漏时，液压保险切断管路，阻止液压油完全漏失。</a:t>
            </a:r>
          </a:p>
          <a:p>
            <a:r>
              <a:rPr lang="zh-CN" altLang="en-US" dirty="0"/>
              <a:t>备用液压系统的反推供油管路上有两个液压保险，每个反推装置一个</a:t>
            </a:r>
            <a:r>
              <a:rPr lang="zh-CN" altLang="en-US" dirty="0" smtClean="0"/>
              <a:t>。这</a:t>
            </a:r>
            <a:r>
              <a:rPr lang="zh-CN" altLang="en-US" dirty="0"/>
              <a:t>些液压保险位于主轮舱龙骨梁上，左侧液压保险位于通往</a:t>
            </a:r>
            <a:r>
              <a:rPr lang="en-US" altLang="zh-CN" dirty="0"/>
              <a:t>1</a:t>
            </a:r>
            <a:r>
              <a:rPr lang="zh-CN" altLang="en-US" dirty="0"/>
              <a:t>号发动机反推装置供压管路，右侧液压保险位于通往</a:t>
            </a:r>
            <a:r>
              <a:rPr lang="en-US" altLang="zh-CN" dirty="0"/>
              <a:t>2</a:t>
            </a:r>
            <a:r>
              <a:rPr lang="zh-CN" altLang="en-US" dirty="0"/>
              <a:t>号发动机反推装置供压管路。第三个液压保险位于</a:t>
            </a:r>
            <a:r>
              <a:rPr lang="en-US" altLang="zh-CN" dirty="0"/>
              <a:t>A</a:t>
            </a:r>
            <a:r>
              <a:rPr lang="zh-CN" altLang="en-US" dirty="0"/>
              <a:t>液压系统供往</a:t>
            </a:r>
            <a:r>
              <a:rPr lang="en-US" altLang="zh-CN" dirty="0"/>
              <a:t>1</a:t>
            </a:r>
            <a:r>
              <a:rPr lang="zh-CN" altLang="en-US" dirty="0"/>
              <a:t>号发动机反推装置的供压管路上。此液压保险位于主轮舱前壁板的左侧</a:t>
            </a:r>
            <a:r>
              <a:rPr lang="zh-CN" altLang="en-US" dirty="0" smtClean="0"/>
              <a:t>。</a:t>
            </a:r>
            <a:endParaRPr lang="en-US" altLang="zh-CN" dirty="0" smtClean="0"/>
          </a:p>
          <a:p>
            <a:r>
              <a:rPr lang="en-US" altLang="zh-CN" dirty="0" smtClean="0"/>
              <a:t>B</a:t>
            </a:r>
            <a:r>
              <a:rPr lang="zh-CN" altLang="en-US" dirty="0"/>
              <a:t>系统液压系统通向</a:t>
            </a:r>
            <a:r>
              <a:rPr lang="en-US" altLang="zh-CN" dirty="0"/>
              <a:t>2</a:t>
            </a:r>
            <a:r>
              <a:rPr lang="zh-CN" altLang="en-US" dirty="0"/>
              <a:t>号发动机反推装置的供压管路上没有液压保险</a:t>
            </a:r>
            <a:r>
              <a:rPr lang="zh-CN" altLang="en-US" dirty="0" smtClean="0"/>
              <a:t>。</a:t>
            </a:r>
            <a:endParaRPr lang="zh-CN" altLang="en-US" dirty="0"/>
          </a:p>
        </p:txBody>
      </p:sp>
    </p:spTree>
    <p:extLst>
      <p:ext uri="{BB962C8B-B14F-4D97-AF65-F5344CB8AC3E}">
        <p14:creationId xmlns:p14="http://schemas.microsoft.com/office/powerpoint/2010/main" val="1378117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4913" y="0"/>
            <a:ext cx="10441623" cy="6858000"/>
          </a:xfrm>
          <a:prstGeom prst="rect">
            <a:avLst/>
          </a:prstGeom>
        </p:spPr>
      </p:pic>
      <p:sp>
        <p:nvSpPr>
          <p:cNvPr id="5" name="圆角矩形 4"/>
          <p:cNvSpPr/>
          <p:nvPr/>
        </p:nvSpPr>
        <p:spPr>
          <a:xfrm>
            <a:off x="2410556" y="5330452"/>
            <a:ext cx="470521"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68445" y="1838077"/>
            <a:ext cx="162173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反推装置展开</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收进控制电路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6935638" y="1104831"/>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2717322" y="6374922"/>
            <a:ext cx="443947" cy="1137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3185" y="101146"/>
            <a:ext cx="1015663" cy="3140015"/>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液压保险</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2" name="圆角矩形 11"/>
          <p:cNvSpPr/>
          <p:nvPr/>
        </p:nvSpPr>
        <p:spPr>
          <a:xfrm>
            <a:off x="4451258" y="5943601"/>
            <a:ext cx="845389"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980128" y="457197"/>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8842106" y="2700065"/>
            <a:ext cx="741844" cy="5410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8100262" y="4054411"/>
            <a:ext cx="741844" cy="88852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359340" y="1104831"/>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2359340" y="2785947"/>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2359340" y="4086063"/>
            <a:ext cx="71596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预位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254875" y="5588297"/>
            <a:ext cx="1621735"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号发动机反推控制阀组件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3169981" y="6340418"/>
            <a:ext cx="3972776"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液压保险</a:t>
            </a:r>
            <a:r>
              <a:rPr lang="en-US" altLang="zh-CN" dirty="0" smtClean="0">
                <a:solidFill>
                  <a:srgbClr val="FF0000"/>
                </a:solidFill>
                <a:latin typeface="方正超粗黑_GBK" panose="03000509000000000000" pitchFamily="65" charset="-122"/>
                <a:ea typeface="方正超粗黑_GBK" panose="03000509000000000000" pitchFamily="65" charset="-122"/>
              </a:rPr>
              <a:t>-</a:t>
            </a:r>
            <a:r>
              <a:rPr lang="zh-CN" altLang="en-US" dirty="0" smtClean="0">
                <a:solidFill>
                  <a:srgbClr val="FF0000"/>
                </a:solidFill>
                <a:latin typeface="方正超粗黑_GBK" panose="03000509000000000000" pitchFamily="65" charset="-122"/>
                <a:ea typeface="方正超粗黑_GBK" panose="03000509000000000000" pitchFamily="65" charset="-122"/>
              </a:rPr>
              <a:t>仅</a:t>
            </a: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r>
              <a:rPr lang="en-US" altLang="zh-CN" dirty="0" smtClean="0">
                <a:solidFill>
                  <a:srgbClr val="FF0000"/>
                </a:solidFill>
                <a:latin typeface="方正超粗黑_GBK" panose="03000509000000000000" pitchFamily="65" charset="-122"/>
                <a:ea typeface="方正超粗黑_GBK" panose="03000509000000000000" pitchFamily="65" charset="-122"/>
              </a:rPr>
              <a:t>B</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液压源没有</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1179259" y="5218965"/>
            <a:ext cx="651308"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备用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7" name="右箭头 6"/>
          <p:cNvSpPr/>
          <p:nvPr/>
        </p:nvSpPr>
        <p:spPr>
          <a:xfrm>
            <a:off x="1992702" y="5369127"/>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2393288" y="5695758"/>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a:off x="2359340" y="6081383"/>
            <a:ext cx="112143" cy="2466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7585" y="5853816"/>
            <a:ext cx="1058692"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6" name="椭圆 25"/>
          <p:cNvSpPr/>
          <p:nvPr/>
        </p:nvSpPr>
        <p:spPr>
          <a:xfrm>
            <a:off x="6124757" y="3486852"/>
            <a:ext cx="948905" cy="11984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8069204" y="137252"/>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DCV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H="1">
            <a:off x="7621796" y="495543"/>
            <a:ext cx="443946" cy="6802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6871187" y="4583394"/>
            <a:ext cx="543139" cy="41356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095672" y="4968719"/>
            <a:ext cx="74809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HIV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3" name="文本框 32"/>
          <p:cNvSpPr txBox="1"/>
          <p:nvPr/>
        </p:nvSpPr>
        <p:spPr>
          <a:xfrm>
            <a:off x="1649268" y="5639687"/>
            <a:ext cx="744020"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EDP</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4" name="文本框 33"/>
          <p:cNvSpPr txBox="1"/>
          <p:nvPr/>
        </p:nvSpPr>
        <p:spPr>
          <a:xfrm>
            <a:off x="1649268" y="6088173"/>
            <a:ext cx="744020" cy="276999"/>
          </a:xfrm>
          <a:prstGeom prst="rect">
            <a:avLst/>
          </a:prstGeom>
          <a:noFill/>
        </p:spPr>
        <p:txBody>
          <a:bodyPr wrap="square" rtlCol="0">
            <a:spAutoFit/>
          </a:bodyPr>
          <a:lstStyle/>
          <a:p>
            <a:r>
              <a:rPr lang="en-US" altLang="zh-CN" sz="1200" dirty="0" smtClean="0">
                <a:solidFill>
                  <a:srgbClr val="FF0000"/>
                </a:solidFill>
                <a:latin typeface="方正超粗黑_GBK" panose="03000509000000000000" pitchFamily="65" charset="-122"/>
                <a:ea typeface="方正超粗黑_GBK" panose="03000509000000000000" pitchFamily="65" charset="-122"/>
              </a:rPr>
              <a:t>EMDP</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
        <p:nvSpPr>
          <p:cNvPr id="39" name="圆角矩形 38"/>
          <p:cNvSpPr/>
          <p:nvPr/>
        </p:nvSpPr>
        <p:spPr>
          <a:xfrm>
            <a:off x="2411533" y="6038493"/>
            <a:ext cx="470521" cy="31917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6979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04" y="0"/>
            <a:ext cx="10134193" cy="6858000"/>
          </a:xfrm>
          <a:prstGeom prst="rect">
            <a:avLst/>
          </a:prstGeom>
        </p:spPr>
      </p:pic>
      <p:sp>
        <p:nvSpPr>
          <p:cNvPr id="5" name="圆角矩形 4"/>
          <p:cNvSpPr/>
          <p:nvPr/>
        </p:nvSpPr>
        <p:spPr>
          <a:xfrm>
            <a:off x="3485071" y="1474300"/>
            <a:ext cx="3985404" cy="139829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32155" y="5934670"/>
            <a:ext cx="612769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备用系统液压保险</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757547" y="136986"/>
            <a:ext cx="6676907" cy="1200329"/>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备用系统液压保</a:t>
            </a:r>
            <a:r>
              <a:rPr lang="zh-CN" altLang="en-US" dirty="0" smtClean="0">
                <a:solidFill>
                  <a:srgbClr val="FF0000"/>
                </a:solidFill>
                <a:latin typeface="方正超粗黑_GBK" panose="03000509000000000000" pitchFamily="65" charset="-122"/>
                <a:ea typeface="方正超粗黑_GBK" panose="03000509000000000000" pitchFamily="65" charset="-122"/>
              </a:rPr>
              <a:t>险：</a:t>
            </a:r>
            <a:r>
              <a:rPr lang="zh-CN" altLang="en-US" dirty="0" smtClean="0">
                <a:latin typeface="方正超粗黑_GBK" panose="03000509000000000000" pitchFamily="65" charset="-122"/>
                <a:ea typeface="方正超粗黑_GBK" panose="03000509000000000000" pitchFamily="65" charset="-122"/>
              </a:rPr>
              <a:t>备</a:t>
            </a:r>
            <a:r>
              <a:rPr lang="zh-CN" altLang="en-US" dirty="0">
                <a:latin typeface="方正超粗黑_GBK" panose="03000509000000000000" pitchFamily="65" charset="-122"/>
                <a:ea typeface="方正超粗黑_GBK" panose="03000509000000000000" pitchFamily="65" charset="-122"/>
              </a:rPr>
              <a:t>用液压系统的反推供油管路上有两个液压保险，每个反推装置一个。这些液压保险位于主轮舱</a:t>
            </a:r>
            <a:r>
              <a:rPr lang="zh-CN" altLang="en-US" dirty="0">
                <a:solidFill>
                  <a:srgbClr val="FF0000"/>
                </a:solidFill>
                <a:latin typeface="方正超粗黑_GBK" panose="03000509000000000000" pitchFamily="65" charset="-122"/>
                <a:ea typeface="方正超粗黑_GBK" panose="03000509000000000000" pitchFamily="65" charset="-122"/>
              </a:rPr>
              <a:t>龙骨梁</a:t>
            </a:r>
            <a:r>
              <a:rPr lang="zh-CN" altLang="en-US" dirty="0">
                <a:latin typeface="方正超粗黑_GBK" panose="03000509000000000000" pitchFamily="65" charset="-122"/>
                <a:ea typeface="方正超粗黑_GBK" panose="03000509000000000000" pitchFamily="65" charset="-122"/>
              </a:rPr>
              <a:t>上，</a:t>
            </a:r>
            <a:r>
              <a:rPr lang="zh-CN" altLang="en-US" dirty="0">
                <a:solidFill>
                  <a:srgbClr val="FF0000"/>
                </a:solidFill>
                <a:latin typeface="方正超粗黑_GBK" panose="03000509000000000000" pitchFamily="65" charset="-122"/>
                <a:ea typeface="方正超粗黑_GBK" panose="03000509000000000000" pitchFamily="65" charset="-122"/>
              </a:rPr>
              <a:t>左侧</a:t>
            </a:r>
            <a:r>
              <a:rPr lang="zh-CN" altLang="en-US" dirty="0">
                <a:latin typeface="方正超粗黑_GBK" panose="03000509000000000000" pitchFamily="65" charset="-122"/>
                <a:ea typeface="方正超粗黑_GBK" panose="03000509000000000000" pitchFamily="65" charset="-122"/>
              </a:rPr>
              <a:t>液压保险位于通往</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号发动机反推装置供压管路，</a:t>
            </a:r>
            <a:r>
              <a:rPr lang="zh-CN" altLang="en-US" dirty="0">
                <a:solidFill>
                  <a:srgbClr val="FF0000"/>
                </a:solidFill>
                <a:latin typeface="方正超粗黑_GBK" panose="03000509000000000000" pitchFamily="65" charset="-122"/>
                <a:ea typeface="方正超粗黑_GBK" panose="03000509000000000000" pitchFamily="65" charset="-122"/>
              </a:rPr>
              <a:t>右侧</a:t>
            </a:r>
            <a:r>
              <a:rPr lang="zh-CN" altLang="en-US" dirty="0">
                <a:latin typeface="方正超粗黑_GBK" panose="03000509000000000000" pitchFamily="65" charset="-122"/>
                <a:ea typeface="方正超粗黑_GBK" panose="03000509000000000000" pitchFamily="65" charset="-122"/>
              </a:rPr>
              <a:t>液压保险位于通往</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号发动机反推装置供压管路。</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3355675" y="3429000"/>
            <a:ext cx="3985404" cy="1398295"/>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07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29" y="60371"/>
            <a:ext cx="10058400" cy="6705600"/>
          </a:xfrm>
          <a:prstGeom prst="rect">
            <a:avLst/>
          </a:prstGeom>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49642" t="47824" b="16150"/>
          <a:stretch/>
        </p:blipFill>
        <p:spPr>
          <a:xfrm>
            <a:off x="0" y="38442"/>
            <a:ext cx="7190358" cy="3429377"/>
          </a:xfrm>
          <a:prstGeom prst="rect">
            <a:avLst/>
          </a:prstGeom>
          <a:ln w="38100">
            <a:solidFill>
              <a:srgbClr val="FFC000"/>
            </a:solidFill>
          </a:ln>
        </p:spPr>
      </p:pic>
      <p:sp>
        <p:nvSpPr>
          <p:cNvPr id="9" name="文本框 8"/>
          <p:cNvSpPr txBox="1"/>
          <p:nvPr/>
        </p:nvSpPr>
        <p:spPr>
          <a:xfrm>
            <a:off x="11087437" y="938543"/>
            <a:ext cx="1015663" cy="498091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排气管蓖齿封严</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圆角矩形 7"/>
          <p:cNvSpPr/>
          <p:nvPr/>
        </p:nvSpPr>
        <p:spPr>
          <a:xfrm>
            <a:off x="7077971" y="3591129"/>
            <a:ext cx="3006308" cy="169751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160587" y="141781"/>
            <a:ext cx="25189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导流栅</a:t>
            </a:r>
            <a:r>
              <a:rPr lang="zh-CN" altLang="en-US" dirty="0">
                <a:latin typeface="方正超粗黑_GBK" panose="03000509000000000000" pitchFamily="65" charset="-122"/>
                <a:ea typeface="方正超粗黑_GBK" panose="03000509000000000000" pitchFamily="65" charset="-122"/>
              </a:rPr>
              <a:t>能使风扇排气气流沿着排气管组件流过</a:t>
            </a:r>
          </a:p>
        </p:txBody>
      </p:sp>
      <p:sp>
        <p:nvSpPr>
          <p:cNvPr id="28" name="文本框 27"/>
          <p:cNvSpPr txBox="1"/>
          <p:nvPr/>
        </p:nvSpPr>
        <p:spPr>
          <a:xfrm>
            <a:off x="69010" y="2758214"/>
            <a:ext cx="1846055" cy="646331"/>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排气管使用蓖齿封严来隔离火焰</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1958196" y="790782"/>
            <a:ext cx="938244" cy="140021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958196" y="790782"/>
            <a:ext cx="1086929" cy="6123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958196" y="790782"/>
            <a:ext cx="1876215" cy="4473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400772" y="406529"/>
            <a:ext cx="111484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蓖</a:t>
            </a:r>
            <a:r>
              <a:rPr lang="zh-CN" altLang="en-US" dirty="0">
                <a:solidFill>
                  <a:srgbClr val="FF0000"/>
                </a:solidFill>
                <a:latin typeface="方正超粗黑_GBK" panose="03000509000000000000" pitchFamily="65" charset="-122"/>
                <a:ea typeface="方正超粗黑_GBK" panose="03000509000000000000" pitchFamily="65" charset="-122"/>
              </a:rPr>
              <a:t>齿封</a:t>
            </a:r>
            <a:r>
              <a:rPr lang="zh-CN" altLang="en-US" dirty="0" smtClean="0">
                <a:solidFill>
                  <a:srgbClr val="FF0000"/>
                </a:solidFill>
                <a:latin typeface="方正超粗黑_GBK" panose="03000509000000000000" pitchFamily="65" charset="-122"/>
                <a:ea typeface="方正超粗黑_GBK" panose="03000509000000000000" pitchFamily="65" charset="-122"/>
              </a:rPr>
              <a:t>严</a:t>
            </a:r>
            <a:endParaRPr lang="zh-CN" altLang="en-US" dirty="0">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7983987" y="3160142"/>
            <a:ext cx="111484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蓖</a:t>
            </a:r>
            <a:r>
              <a:rPr lang="zh-CN" altLang="en-US" dirty="0">
                <a:solidFill>
                  <a:srgbClr val="FF0000"/>
                </a:solidFill>
                <a:latin typeface="方正超粗黑_GBK" panose="03000509000000000000" pitchFamily="65" charset="-122"/>
                <a:ea typeface="方正超粗黑_GBK" panose="03000509000000000000" pitchFamily="65" charset="-122"/>
              </a:rPr>
              <a:t>齿封</a:t>
            </a:r>
            <a:r>
              <a:rPr lang="zh-CN" altLang="en-US" dirty="0" smtClean="0">
                <a:solidFill>
                  <a:srgbClr val="FF0000"/>
                </a:solidFill>
                <a:latin typeface="方正超粗黑_GBK" panose="03000509000000000000" pitchFamily="65" charset="-122"/>
                <a:ea typeface="方正超粗黑_GBK" panose="03000509000000000000" pitchFamily="65" charset="-122"/>
              </a:rPr>
              <a:t>严</a:t>
            </a:r>
            <a:endParaRPr lang="zh-CN" altLang="en-US" dirty="0">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5297873" y="2758213"/>
            <a:ext cx="1846055" cy="646331"/>
          </a:xfrm>
          <a:prstGeom prst="rect">
            <a:avLst/>
          </a:prstGeom>
          <a:solidFill>
            <a:schemeClr val="bg2"/>
          </a:solidFill>
        </p:spPr>
        <p:txBody>
          <a:bodyPr wrap="square" rtlCol="0">
            <a:spAutoFit/>
          </a:bodyPr>
          <a:lstStyle/>
          <a:p>
            <a:r>
              <a:rPr lang="zh-CN" altLang="en-US" dirty="0">
                <a:solidFill>
                  <a:schemeClr val="accent5">
                    <a:lumMod val="50000"/>
                  </a:schemeClr>
                </a:solidFill>
                <a:latin typeface="方正超粗黑_GBK" panose="03000509000000000000" pitchFamily="65" charset="-122"/>
                <a:ea typeface="方正超粗黑_GBK" panose="03000509000000000000" pitchFamily="65" charset="-122"/>
              </a:rPr>
              <a:t>封严件通过螺栓固定到排气管上</a:t>
            </a:r>
          </a:p>
        </p:txBody>
      </p:sp>
      <p:cxnSp>
        <p:nvCxnSpPr>
          <p:cNvPr id="23" name="直接箭头连接符 22"/>
          <p:cNvCxnSpPr/>
          <p:nvPr/>
        </p:nvCxnSpPr>
        <p:spPr>
          <a:xfrm>
            <a:off x="10192109" y="2876656"/>
            <a:ext cx="381057" cy="8412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675426" y="2504205"/>
            <a:ext cx="92553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导流栅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14721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975" y="-39538"/>
            <a:ext cx="9256051" cy="6897538"/>
          </a:xfrm>
          <a:prstGeom prst="rect">
            <a:avLst/>
          </a:prstGeom>
        </p:spPr>
      </p:pic>
      <p:sp>
        <p:nvSpPr>
          <p:cNvPr id="8" name="文本框 7"/>
          <p:cNvSpPr txBox="1"/>
          <p:nvPr/>
        </p:nvSpPr>
        <p:spPr>
          <a:xfrm>
            <a:off x="3306733" y="5849887"/>
            <a:ext cx="557853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A</a:t>
            </a:r>
            <a:r>
              <a:rPr lang="zh-CN" altLang="en-US" sz="5400" dirty="0" smtClean="0">
                <a:solidFill>
                  <a:srgbClr val="FF0000"/>
                </a:solidFill>
                <a:latin typeface="方正超粗黑_GBK" panose="03000509000000000000" pitchFamily="65" charset="-122"/>
                <a:ea typeface="方正超粗黑_GBK" panose="03000509000000000000" pitchFamily="65" charset="-122"/>
              </a:rPr>
              <a:t>液压源液压保险</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613152" y="77128"/>
            <a:ext cx="5011919" cy="923330"/>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A</a:t>
            </a:r>
            <a:r>
              <a:rPr lang="zh-CN" altLang="en-US" dirty="0" smtClean="0">
                <a:latin typeface="方正超粗黑_GBK" panose="03000509000000000000" pitchFamily="65" charset="-122"/>
                <a:ea typeface="方正超粗黑_GBK" panose="03000509000000000000" pitchFamily="65" charset="-122"/>
              </a:rPr>
              <a:t>系统液压保</a:t>
            </a:r>
            <a:r>
              <a:rPr lang="zh-CN" altLang="en-US" dirty="0">
                <a:latin typeface="方正超粗黑_GBK" panose="03000509000000000000" pitchFamily="65" charset="-122"/>
                <a:ea typeface="方正超粗黑_GBK" panose="03000509000000000000" pitchFamily="65" charset="-122"/>
              </a:rPr>
              <a:t>险</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位</a:t>
            </a:r>
            <a:r>
              <a:rPr lang="zh-CN" altLang="en-US" dirty="0">
                <a:latin typeface="方正超粗黑_GBK" panose="03000509000000000000" pitchFamily="65" charset="-122"/>
                <a:ea typeface="方正超粗黑_GBK" panose="03000509000000000000" pitchFamily="65" charset="-122"/>
              </a:rPr>
              <a:t>于</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液压系统供往</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号发动机反推装置的供压管路上。此液压保险位于主轮舱前壁板的左侧。</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rot="1316413">
            <a:off x="5721781" y="4280613"/>
            <a:ext cx="2558332" cy="95753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596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6176" y="0"/>
            <a:ext cx="10899648"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66890" y="133079"/>
            <a:ext cx="322058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液压保险</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499385" y="4828581"/>
            <a:ext cx="5433824"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液压</a:t>
            </a:r>
            <a:r>
              <a:rPr lang="zh-CN" altLang="en-US" dirty="0">
                <a:latin typeface="方正超粗黑_GBK" panose="03000509000000000000" pitchFamily="65" charset="-122"/>
                <a:ea typeface="方正超粗黑_GBK" panose="03000509000000000000" pitchFamily="65" charset="-122"/>
              </a:rPr>
              <a:t>保险属于定量保险，液压保险在关闭前，允许</a:t>
            </a:r>
            <a:r>
              <a:rPr lang="en-US" altLang="zh-CN" dirty="0">
                <a:solidFill>
                  <a:srgbClr val="FF0000"/>
                </a:solidFill>
                <a:latin typeface="方正超粗黑_GBK" panose="03000509000000000000" pitchFamily="65" charset="-122"/>
                <a:ea typeface="方正超粗黑_GBK" panose="03000509000000000000" pitchFamily="65" charset="-122"/>
              </a:rPr>
              <a:t>175 </a:t>
            </a:r>
            <a:r>
              <a:rPr lang="zh-CN" altLang="en-US" dirty="0">
                <a:solidFill>
                  <a:srgbClr val="FF0000"/>
                </a:solidFill>
                <a:latin typeface="方正超粗黑_GBK" panose="03000509000000000000" pitchFamily="65" charset="-122"/>
                <a:ea typeface="方正超粗黑_GBK" panose="03000509000000000000" pitchFamily="65" charset="-122"/>
              </a:rPr>
              <a:t>立方英寸</a:t>
            </a:r>
            <a:r>
              <a:rPr lang="zh-CN" altLang="en-US" dirty="0">
                <a:latin typeface="方正超粗黑_GBK" panose="03000509000000000000" pitchFamily="65" charset="-122"/>
                <a:ea typeface="方正超粗黑_GBK" panose="03000509000000000000" pitchFamily="65" charset="-122"/>
              </a:rPr>
              <a:t>的油液通过。当流过液压保险的液压油超过</a:t>
            </a:r>
            <a:r>
              <a:rPr lang="en-US" altLang="zh-CN" dirty="0">
                <a:latin typeface="方正超粗黑_GBK" panose="03000509000000000000" pitchFamily="65" charset="-122"/>
                <a:ea typeface="方正超粗黑_GBK" panose="03000509000000000000" pitchFamily="65" charset="-122"/>
              </a:rPr>
              <a:t>175</a:t>
            </a:r>
            <a:r>
              <a:rPr lang="zh-CN" altLang="en-US" dirty="0">
                <a:latin typeface="方正超粗黑_GBK" panose="03000509000000000000" pitchFamily="65" charset="-122"/>
                <a:ea typeface="方正超粗黑_GBK" panose="03000509000000000000" pitchFamily="65" charset="-122"/>
              </a:rPr>
              <a:t>立方英寸后，液压保险切断液压管路，防止液压油的大量漏失。当液压保险上下游两侧的压力基本均衡时，保险打开，液压可以继续流过液压保险。</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20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963" y="-12149"/>
            <a:ext cx="9206075" cy="6882298"/>
          </a:xfrm>
          <a:prstGeom prst="rect">
            <a:avLst/>
          </a:prstGeom>
        </p:spPr>
      </p:pic>
      <p:sp>
        <p:nvSpPr>
          <p:cNvPr id="8" name="文本框 7"/>
          <p:cNvSpPr txBox="1"/>
          <p:nvPr/>
        </p:nvSpPr>
        <p:spPr>
          <a:xfrm>
            <a:off x="8082950" y="139202"/>
            <a:ext cx="244127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换向阀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690778" y="139202"/>
            <a:ext cx="1699404"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A</a:t>
            </a:r>
            <a:r>
              <a:rPr lang="zh-CN" altLang="en-US" dirty="0" smtClean="0">
                <a:solidFill>
                  <a:srgbClr val="FF0000"/>
                </a:solidFill>
                <a:latin typeface="方正超粗黑_GBK" panose="03000509000000000000" pitchFamily="65" charset="-122"/>
                <a:ea typeface="方正超粗黑_GBK" panose="03000509000000000000" pitchFamily="65" charset="-122"/>
              </a:rPr>
              <a:t>液压源系统</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3058066" y="3631720"/>
            <a:ext cx="496017" cy="50895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11084" y="3631720"/>
            <a:ext cx="496017" cy="50895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33325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74426" y="266700"/>
            <a:ext cx="5067300" cy="6324600"/>
          </a:xfrm>
          <a:prstGeom prst="rect">
            <a:avLst/>
          </a:prstGeom>
        </p:spPr>
      </p:pic>
      <p:sp>
        <p:nvSpPr>
          <p:cNvPr id="5" name="圆角矩形 4"/>
          <p:cNvSpPr/>
          <p:nvPr/>
        </p:nvSpPr>
        <p:spPr>
          <a:xfrm>
            <a:off x="974426" y="275566"/>
            <a:ext cx="1820532" cy="4145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366958" y="150331"/>
            <a:ext cx="322058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换向阀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768454" y="3163683"/>
            <a:ext cx="5092867"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换向阀选择反推系统的工作压力源</a:t>
            </a:r>
            <a:r>
              <a:rPr lang="zh-CN" altLang="en-US" dirty="0" smtClean="0">
                <a:latin typeface="方正超粗黑_GBK" panose="03000509000000000000" pitchFamily="65" charset="-122"/>
                <a:ea typeface="方正超粗黑_GBK" panose="03000509000000000000" pitchFamily="65" charset="-122"/>
              </a:rPr>
              <a:t>。两</a:t>
            </a:r>
            <a:r>
              <a:rPr lang="zh-CN" altLang="en-US" dirty="0">
                <a:latin typeface="方正超粗黑_GBK" panose="03000509000000000000" pitchFamily="65" charset="-122"/>
                <a:ea typeface="方正超粗黑_GBK" panose="03000509000000000000" pitchFamily="65" charset="-122"/>
              </a:rPr>
              <a:t>个换向阀位于主轮舱龙骨梁上。反推控制系统共有两个换向阀。当主液压系统的压力和备用液压系统的压力差达到</a:t>
            </a:r>
            <a:r>
              <a:rPr lang="en-US" altLang="zh-CN" dirty="0">
                <a:solidFill>
                  <a:srgbClr val="FF0000"/>
                </a:solidFill>
                <a:latin typeface="方正超粗黑_GBK" panose="03000509000000000000" pitchFamily="65" charset="-122"/>
                <a:ea typeface="方正超粗黑_GBK" panose="03000509000000000000" pitchFamily="65" charset="-122"/>
              </a:rPr>
              <a:t>125PSI</a:t>
            </a:r>
            <a:r>
              <a:rPr lang="zh-CN" altLang="en-US" dirty="0">
                <a:latin typeface="方正超粗黑_GBK" panose="03000509000000000000" pitchFamily="65" charset="-122"/>
                <a:ea typeface="方正超粗黑_GBK" panose="03000509000000000000" pitchFamily="65" charset="-122"/>
              </a:rPr>
              <a:t>时，换向阀转换</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正常情况下</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系统向</a:t>
            </a:r>
            <a:r>
              <a:rPr lang="en-US" altLang="zh-CN" dirty="0">
                <a:latin typeface="方正超粗黑_GBK" panose="03000509000000000000" pitchFamily="65" charset="-122"/>
                <a:ea typeface="方正超粗黑_GBK" panose="03000509000000000000" pitchFamily="65" charset="-122"/>
              </a:rPr>
              <a:t>1 </a:t>
            </a:r>
            <a:r>
              <a:rPr lang="zh-CN" altLang="en-US" dirty="0">
                <a:latin typeface="方正超粗黑_GBK" panose="03000509000000000000" pitchFamily="65" charset="-122"/>
                <a:ea typeface="方正超粗黑_GBK" panose="03000509000000000000" pitchFamily="65" charset="-122"/>
              </a:rPr>
              <a:t>号发动机反推装置供应液压，当</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液压系统压力低于备用液压系统的压力超过</a:t>
            </a:r>
            <a:r>
              <a:rPr lang="en-US" altLang="zh-CN" dirty="0">
                <a:latin typeface="方正超粗黑_GBK" panose="03000509000000000000" pitchFamily="65" charset="-122"/>
                <a:ea typeface="方正超粗黑_GBK" panose="03000509000000000000" pitchFamily="65" charset="-122"/>
              </a:rPr>
              <a:t>125PSI</a:t>
            </a:r>
            <a:r>
              <a:rPr lang="zh-CN" altLang="en-US" dirty="0">
                <a:latin typeface="方正超粗黑_GBK" panose="03000509000000000000" pitchFamily="65" charset="-122"/>
                <a:ea typeface="方正超粗黑_GBK" panose="03000509000000000000" pitchFamily="65" charset="-122"/>
              </a:rPr>
              <a:t>时，换向阀转换。这样就由备用系统向</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号发动机反推装置供压。当</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系统压力高于备用系统压力超过</a:t>
            </a:r>
            <a:r>
              <a:rPr lang="en-US" altLang="zh-CN" dirty="0">
                <a:latin typeface="方正超粗黑_GBK" panose="03000509000000000000" pitchFamily="65" charset="-122"/>
                <a:ea typeface="方正超粗黑_GBK" panose="03000509000000000000" pitchFamily="65" charset="-122"/>
              </a:rPr>
              <a:t>125PSI</a:t>
            </a:r>
            <a:r>
              <a:rPr lang="zh-CN" altLang="en-US" dirty="0">
                <a:latin typeface="方正超粗黑_GBK" panose="03000509000000000000" pitchFamily="65" charset="-122"/>
                <a:ea typeface="方正超粗黑_GBK" panose="03000509000000000000" pitchFamily="65" charset="-122"/>
              </a:rPr>
              <a:t>时，换向阀重新转换。右侧换向阀选择通往</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号反推装置的压力源，</a:t>
            </a:r>
            <a:r>
              <a:rPr lang="en-US" altLang="zh-CN" dirty="0">
                <a:latin typeface="方正超粗黑_GBK" panose="03000509000000000000" pitchFamily="65" charset="-122"/>
                <a:ea typeface="方正超粗黑_GBK" panose="03000509000000000000" pitchFamily="65" charset="-122"/>
              </a:rPr>
              <a:t>B</a:t>
            </a:r>
            <a:r>
              <a:rPr lang="zh-CN" altLang="en-US" dirty="0">
                <a:latin typeface="方正超粗黑_GBK" panose="03000509000000000000" pitchFamily="65" charset="-122"/>
                <a:ea typeface="方正超粗黑_GBK" panose="03000509000000000000" pitchFamily="65" charset="-122"/>
              </a:rPr>
              <a:t>系统为正常压力源，备用系统为备用压力源。</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468484" y="2337758"/>
            <a:ext cx="1259456" cy="13802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642088" y="2291115"/>
            <a:ext cx="97109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换向阀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4" name="圆角矩形 13"/>
          <p:cNvSpPr/>
          <p:nvPr/>
        </p:nvSpPr>
        <p:spPr>
          <a:xfrm>
            <a:off x="974426" y="3463504"/>
            <a:ext cx="1820532" cy="41454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085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0"/>
            <a:ext cx="6324600" cy="4772025"/>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040" y="1660585"/>
            <a:ext cx="3885132" cy="389051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27" y="113018"/>
            <a:ext cx="3832650" cy="2886390"/>
          </a:xfrm>
          <a:prstGeom prst="rect">
            <a:avLst/>
          </a:prstGeom>
        </p:spPr>
      </p:pic>
      <p:sp>
        <p:nvSpPr>
          <p:cNvPr id="8" name="文本框 7"/>
          <p:cNvSpPr txBox="1"/>
          <p:nvPr/>
        </p:nvSpPr>
        <p:spPr>
          <a:xfrm>
            <a:off x="9029700" y="5719009"/>
            <a:ext cx="3013554"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展</a:t>
            </a:r>
            <a:r>
              <a:rPr lang="zh-CN" altLang="en-US" sz="5400" dirty="0" smtClean="0">
                <a:solidFill>
                  <a:srgbClr val="FF0000"/>
                </a:solidFill>
                <a:latin typeface="方正超粗黑_GBK" panose="03000509000000000000" pitchFamily="65" charset="-122"/>
                <a:ea typeface="方正超粗黑_GBK" panose="03000509000000000000" pitchFamily="65" charset="-122"/>
              </a:rPr>
              <a:t>开控制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3880614" y="3693461"/>
            <a:ext cx="526131" cy="885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4306" y="2560290"/>
            <a:ext cx="92026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4579269" y="1167370"/>
            <a:ext cx="170743" cy="17627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环形箭头 14"/>
          <p:cNvSpPr/>
          <p:nvPr/>
        </p:nvSpPr>
        <p:spPr>
          <a:xfrm rot="15702675">
            <a:off x="4022681" y="2898793"/>
            <a:ext cx="681033" cy="766649"/>
          </a:xfrm>
          <a:prstGeom prst="circular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4253991" y="859980"/>
            <a:ext cx="9218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环形箭头 17"/>
          <p:cNvSpPr/>
          <p:nvPr/>
        </p:nvSpPr>
        <p:spPr>
          <a:xfrm rot="15702675" flipV="1">
            <a:off x="9048574" y="1925509"/>
            <a:ext cx="1066677" cy="763214"/>
          </a:xfrm>
          <a:prstGeom prst="circular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11163749" y="4241535"/>
            <a:ext cx="9218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258791" y="3305006"/>
            <a:ext cx="2546031"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只有将正推力手柄收回到慢车位置才能操纵反推力手柄。</a:t>
            </a:r>
          </a:p>
          <a:p>
            <a:r>
              <a:rPr lang="zh-CN" altLang="en-US" dirty="0">
                <a:latin typeface="方正超粗黑_GBK" panose="03000509000000000000" pitchFamily="65" charset="-122"/>
                <a:ea typeface="方正超粗黑_GBK" panose="03000509000000000000" pitchFamily="65" charset="-122"/>
              </a:rPr>
              <a:t>当提起反推手柄时，反推装置展开信号通往反推控制系统。反推控制阀组件获得控制电信号。</a:t>
            </a:r>
          </a:p>
          <a:p>
            <a:r>
              <a:rPr lang="zh-CN" altLang="en-US" dirty="0">
                <a:latin typeface="方正超粗黑_GBK" panose="03000509000000000000" pitchFamily="65" charset="-122"/>
                <a:ea typeface="方正超粗黑_GBK" panose="03000509000000000000" pitchFamily="65" charset="-122"/>
              </a:rPr>
              <a:t>当飞机距离地面超过</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英尺（</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米）时，控制系统内的逻辑电路抑制反推装置的展开。</a:t>
            </a:r>
          </a:p>
        </p:txBody>
      </p:sp>
      <p:sp>
        <p:nvSpPr>
          <p:cNvPr id="20" name="文本框 19"/>
          <p:cNvSpPr txBox="1"/>
          <p:nvPr/>
        </p:nvSpPr>
        <p:spPr>
          <a:xfrm>
            <a:off x="3036243" y="3605841"/>
            <a:ext cx="92026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770193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反推展开控制电路</a:t>
            </a:r>
          </a:p>
        </p:txBody>
      </p:sp>
      <p:sp>
        <p:nvSpPr>
          <p:cNvPr id="3" name="内容占位符 2"/>
          <p:cNvSpPr>
            <a:spLocks noGrp="1"/>
          </p:cNvSpPr>
          <p:nvPr>
            <p:ph idx="1"/>
          </p:nvPr>
        </p:nvSpPr>
        <p:spPr/>
        <p:txBody>
          <a:bodyPr>
            <a:normAutofit lnSpcReduction="10000"/>
          </a:bodyPr>
          <a:lstStyle/>
          <a:p>
            <a:r>
              <a:rPr lang="zh-CN" altLang="en-US" dirty="0" smtClean="0"/>
              <a:t>当</a:t>
            </a:r>
            <a:r>
              <a:rPr lang="zh-CN" altLang="en-US" dirty="0"/>
              <a:t>飞机距离地面低于</a:t>
            </a:r>
            <a:r>
              <a:rPr lang="en-US" altLang="zh-CN" dirty="0"/>
              <a:t>10ft</a:t>
            </a:r>
            <a:r>
              <a:rPr lang="zh-CN" altLang="en-US" dirty="0"/>
              <a:t>，提起反推手柄至展开位置</a:t>
            </a:r>
            <a:r>
              <a:rPr lang="zh-CN" altLang="en-US" dirty="0" smtClean="0"/>
              <a:t>时：</a:t>
            </a:r>
            <a:endParaRPr lang="en-US" altLang="zh-CN" dirty="0" smtClean="0"/>
          </a:p>
          <a:p>
            <a:r>
              <a:rPr lang="en-US" altLang="zh-CN" dirty="0" smtClean="0"/>
              <a:t>-</a:t>
            </a:r>
            <a:r>
              <a:rPr lang="zh-CN" altLang="en-US" dirty="0"/>
              <a:t>反推控制电门移动至展开位</a:t>
            </a:r>
            <a:r>
              <a:rPr lang="zh-CN" altLang="en-US" dirty="0" smtClean="0"/>
              <a:t>置；</a:t>
            </a:r>
            <a:endParaRPr lang="zh-CN" altLang="en-US" dirty="0"/>
          </a:p>
          <a:p>
            <a:r>
              <a:rPr lang="en-US" altLang="zh-CN" dirty="0"/>
              <a:t>-</a:t>
            </a:r>
            <a:r>
              <a:rPr lang="zh-CN" altLang="en-US" dirty="0"/>
              <a:t>自动油门电门组件架内的电门（预位电门，收进电门，同步锁电门）移动至展开</a:t>
            </a:r>
            <a:r>
              <a:rPr lang="zh-CN" altLang="en-US" dirty="0" smtClean="0"/>
              <a:t>位；</a:t>
            </a:r>
            <a:endParaRPr lang="zh-CN" altLang="en-US" dirty="0"/>
          </a:p>
          <a:p>
            <a:r>
              <a:rPr lang="en-US" altLang="zh-CN" dirty="0"/>
              <a:t>-</a:t>
            </a:r>
            <a:r>
              <a:rPr lang="zh-CN" altLang="en-US" dirty="0"/>
              <a:t>反推同步锁继电器（</a:t>
            </a:r>
            <a:r>
              <a:rPr lang="en-US" altLang="zh-CN" dirty="0"/>
              <a:t>R477</a:t>
            </a:r>
            <a:r>
              <a:rPr lang="zh-CN" altLang="en-US" dirty="0"/>
              <a:t>）导</a:t>
            </a:r>
            <a:r>
              <a:rPr lang="zh-CN" altLang="en-US" dirty="0" smtClean="0"/>
              <a:t>通；</a:t>
            </a:r>
            <a:endParaRPr lang="zh-CN" altLang="en-US" dirty="0"/>
          </a:p>
          <a:p>
            <a:r>
              <a:rPr lang="en-US" altLang="zh-CN" dirty="0"/>
              <a:t>-</a:t>
            </a:r>
            <a:r>
              <a:rPr lang="zh-CN" altLang="en-US" dirty="0"/>
              <a:t>反推同步锁通电开</a:t>
            </a:r>
            <a:r>
              <a:rPr lang="zh-CN" altLang="en-US" dirty="0" smtClean="0"/>
              <a:t>锁；</a:t>
            </a:r>
            <a:endParaRPr lang="zh-CN" altLang="en-US" dirty="0"/>
          </a:p>
          <a:p>
            <a:r>
              <a:rPr lang="en-US" altLang="zh-CN" dirty="0"/>
              <a:t>-0.1</a:t>
            </a:r>
            <a:r>
              <a:rPr lang="zh-CN" altLang="en-US" dirty="0"/>
              <a:t>秒钟后反推顺序继电器</a:t>
            </a:r>
            <a:r>
              <a:rPr lang="en-US" altLang="zh-CN" dirty="0"/>
              <a:t>(R495)</a:t>
            </a:r>
            <a:r>
              <a:rPr lang="zh-CN" altLang="en-US" dirty="0"/>
              <a:t>通</a:t>
            </a:r>
            <a:r>
              <a:rPr lang="zh-CN" altLang="en-US" dirty="0" smtClean="0"/>
              <a:t>电；</a:t>
            </a:r>
            <a:endParaRPr lang="zh-CN" altLang="en-US" dirty="0"/>
          </a:p>
          <a:p>
            <a:r>
              <a:rPr lang="en-US" altLang="zh-CN" dirty="0"/>
              <a:t>-</a:t>
            </a:r>
            <a:r>
              <a:rPr lang="zh-CN" altLang="en-US" dirty="0"/>
              <a:t>预位和展开电磁线圈（位于反推控制阀组件内）通</a:t>
            </a:r>
            <a:r>
              <a:rPr lang="zh-CN" altLang="en-US" dirty="0" smtClean="0"/>
              <a:t>电；</a:t>
            </a:r>
            <a:endParaRPr lang="zh-CN" altLang="en-US" dirty="0"/>
          </a:p>
          <a:p>
            <a:r>
              <a:rPr lang="en-US" altLang="zh-CN" dirty="0"/>
              <a:t>-</a:t>
            </a:r>
            <a:r>
              <a:rPr lang="zh-CN" altLang="en-US" dirty="0"/>
              <a:t>反推控制阀组件输送液压到反推作动</a:t>
            </a:r>
            <a:r>
              <a:rPr lang="zh-CN" altLang="en-US" dirty="0" smtClean="0"/>
              <a:t>筒。</a:t>
            </a:r>
            <a:endParaRPr lang="zh-CN" altLang="en-US" dirty="0"/>
          </a:p>
          <a:p>
            <a:endParaRPr lang="zh-CN" altLang="en-US" dirty="0"/>
          </a:p>
        </p:txBody>
      </p:sp>
    </p:spTree>
    <p:extLst>
      <p:ext uri="{BB962C8B-B14F-4D97-AF65-F5344CB8AC3E}">
        <p14:creationId xmlns:p14="http://schemas.microsoft.com/office/powerpoint/2010/main" val="3150045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3571" y="0"/>
            <a:ext cx="10019685" cy="6858000"/>
          </a:xfrm>
          <a:prstGeom prst="rect">
            <a:avLst/>
          </a:prstGeom>
        </p:spPr>
      </p:pic>
      <p:sp>
        <p:nvSpPr>
          <p:cNvPr id="5" name="圆角矩形 4"/>
          <p:cNvSpPr/>
          <p:nvPr/>
        </p:nvSpPr>
        <p:spPr>
          <a:xfrm>
            <a:off x="9380555" y="5124090"/>
            <a:ext cx="1066034" cy="123357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57558" y="1866877"/>
            <a:ext cx="1015663" cy="3124246"/>
          </a:xfrm>
          <a:prstGeom prst="rect">
            <a:avLst/>
          </a:prstGeom>
          <a:solidFill>
            <a:schemeClr val="bg2"/>
          </a:solidFill>
        </p:spPr>
        <p:txBody>
          <a:bodyPr vert="eaVert"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展</a:t>
            </a:r>
            <a:r>
              <a:rPr lang="zh-CN" altLang="en-US" sz="5400" dirty="0" smtClean="0">
                <a:solidFill>
                  <a:srgbClr val="FF0000"/>
                </a:solidFill>
                <a:latin typeface="方正超粗黑_GBK" panose="03000509000000000000" pitchFamily="65" charset="-122"/>
                <a:ea typeface="方正超粗黑_GBK" panose="03000509000000000000" pitchFamily="65" charset="-122"/>
              </a:rPr>
              <a:t>开电路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011548" y="142661"/>
            <a:ext cx="2442339" cy="369332"/>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电</a:t>
            </a:r>
            <a:r>
              <a:rPr lang="zh-CN" altLang="en-US" dirty="0" smtClean="0">
                <a:solidFill>
                  <a:srgbClr val="FF0000"/>
                </a:solidFill>
                <a:latin typeface="方正超粗黑_GBK" panose="03000509000000000000" pitchFamily="65" charset="-122"/>
                <a:ea typeface="方正超粗黑_GBK" panose="03000509000000000000" pitchFamily="65" charset="-122"/>
              </a:rPr>
              <a:t>路按数字顺序工作</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4037166" y="4848044"/>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530201" y="5296618"/>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530201" y="5861650"/>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942535" y="3912080"/>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770413" y="1130059"/>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779038" y="1858251"/>
            <a:ext cx="327805" cy="3278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693583" y="2916532"/>
            <a:ext cx="124718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预位线圈</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a:stCxn id="17" idx="0"/>
          </p:cNvCxnSpPr>
          <p:nvPr/>
        </p:nvCxnSpPr>
        <p:spPr>
          <a:xfrm flipH="1" flipV="1">
            <a:off x="9924012" y="2186056"/>
            <a:ext cx="1393166" cy="7304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643414" y="4605940"/>
            <a:ext cx="1387255" cy="1200329"/>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电路控制：打开同步锁，展开和预位线圈通电</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738131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0921"/>
            <a:ext cx="12192000" cy="5815058"/>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748148" y="5872494"/>
            <a:ext cx="495449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反推展开控制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004649" y="4866902"/>
            <a:ext cx="118181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通电开锁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3"/>
          </p:cNvCxnSpPr>
          <p:nvPr/>
        </p:nvCxnSpPr>
        <p:spPr>
          <a:xfrm flipV="1">
            <a:off x="8186468" y="5031134"/>
            <a:ext cx="1035169" cy="204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100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反推展开控制</a:t>
            </a:r>
            <a:endParaRPr lang="zh-CN" altLang="en-US" dirty="0"/>
          </a:p>
        </p:txBody>
      </p:sp>
      <p:sp>
        <p:nvSpPr>
          <p:cNvPr id="3" name="内容占位符 2"/>
          <p:cNvSpPr>
            <a:spLocks noGrp="1"/>
          </p:cNvSpPr>
          <p:nvPr>
            <p:ph idx="1"/>
          </p:nvPr>
        </p:nvSpPr>
        <p:spPr/>
        <p:txBody>
          <a:bodyPr/>
          <a:lstStyle/>
          <a:p>
            <a:r>
              <a:rPr lang="zh-CN" altLang="en-US" dirty="0"/>
              <a:t>当飞机距离地面低于</a:t>
            </a:r>
            <a:r>
              <a:rPr lang="en-US" altLang="zh-CN" dirty="0"/>
              <a:t>10ft</a:t>
            </a:r>
            <a:r>
              <a:rPr lang="zh-CN" altLang="en-US" dirty="0"/>
              <a:t>，提起反推手柄至展开位置时，预位和展开电磁线圈导通。当预位电磁线圈导通，反推控制阀组件可以获取液压时，发生如下的情况：</a:t>
            </a:r>
          </a:p>
          <a:p>
            <a:r>
              <a:rPr lang="zh-CN" altLang="en-US" dirty="0"/>
              <a:t>（</a:t>
            </a:r>
            <a:r>
              <a:rPr lang="en-US" altLang="zh-CN" dirty="0"/>
              <a:t>1</a:t>
            </a:r>
            <a:r>
              <a:rPr lang="zh-CN" altLang="en-US" dirty="0"/>
              <a:t>）预位电磁阀克服弹簧力移动（向右），将液压油供往液压隔离阀（</a:t>
            </a:r>
            <a:r>
              <a:rPr lang="en-US" altLang="zh-CN" dirty="0"/>
              <a:t>HIV</a:t>
            </a:r>
            <a:r>
              <a:rPr lang="zh-CN" altLang="en-US" dirty="0"/>
              <a:t>）</a:t>
            </a:r>
          </a:p>
          <a:p>
            <a:r>
              <a:rPr lang="zh-CN" altLang="en-US" dirty="0"/>
              <a:t>（</a:t>
            </a:r>
            <a:r>
              <a:rPr lang="en-US" altLang="zh-CN" dirty="0"/>
              <a:t>2</a:t>
            </a:r>
            <a:r>
              <a:rPr lang="zh-CN" altLang="en-US" dirty="0"/>
              <a:t>）液压隔离阀（</a:t>
            </a:r>
            <a:r>
              <a:rPr lang="en-US" altLang="zh-CN" dirty="0"/>
              <a:t>HIV</a:t>
            </a:r>
            <a:r>
              <a:rPr lang="zh-CN" altLang="en-US" dirty="0"/>
              <a:t>）移至</a:t>
            </a:r>
            <a:r>
              <a:rPr lang="zh-CN" altLang="en-US" dirty="0" smtClean="0"/>
              <a:t>预位</a:t>
            </a:r>
            <a:r>
              <a:rPr lang="zh-CN" altLang="en-US" dirty="0"/>
              <a:t>（向上）</a:t>
            </a:r>
          </a:p>
          <a:p>
            <a:r>
              <a:rPr lang="zh-CN" altLang="en-US" dirty="0"/>
              <a:t>（</a:t>
            </a:r>
            <a:r>
              <a:rPr lang="en-US" altLang="zh-CN" dirty="0"/>
              <a:t>3</a:t>
            </a:r>
            <a:r>
              <a:rPr lang="zh-CN" altLang="en-US" dirty="0"/>
              <a:t>）液压压力到达方向控制阀（</a:t>
            </a:r>
            <a:r>
              <a:rPr lang="en-US" altLang="zh-CN" dirty="0"/>
              <a:t>DCV</a:t>
            </a:r>
            <a:r>
              <a:rPr lang="zh-CN" altLang="en-US" dirty="0"/>
              <a:t>），使其向上移动。</a:t>
            </a:r>
          </a:p>
          <a:p>
            <a:endParaRPr lang="zh-CN" altLang="en-US" dirty="0"/>
          </a:p>
        </p:txBody>
      </p:sp>
    </p:spTree>
    <p:extLst>
      <p:ext uri="{BB962C8B-B14F-4D97-AF65-F5344CB8AC3E}">
        <p14:creationId xmlns:p14="http://schemas.microsoft.com/office/powerpoint/2010/main" val="33465553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625558"/>
            <a:ext cx="9509760" cy="6141720"/>
          </a:xfrm>
          <a:prstGeom prst="rect">
            <a:avLst/>
          </a:prstGeom>
        </p:spPr>
      </p:pic>
      <p:sp>
        <p:nvSpPr>
          <p:cNvPr id="5" name="圆角矩形 4"/>
          <p:cNvSpPr/>
          <p:nvPr/>
        </p:nvSpPr>
        <p:spPr>
          <a:xfrm>
            <a:off x="5692094" y="1494763"/>
            <a:ext cx="518926" cy="30815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554112" y="6273007"/>
            <a:ext cx="2872568"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号发动机反推控制阀组件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3416059" y="2926590"/>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3130" y="51756"/>
            <a:ext cx="3450566" cy="923330"/>
          </a:xfrm>
          <a:prstGeom prst="rect">
            <a:avLst/>
          </a:prstGeom>
          <a:solidFill>
            <a:schemeClr val="bg2"/>
          </a:solidFill>
        </p:spPr>
        <p:txBody>
          <a:bodyPr wrap="square" rtlCol="0">
            <a:spAutoFit/>
          </a:bodyPr>
          <a:lstStyle/>
          <a:p>
            <a:pPr algn="ctr"/>
            <a:r>
              <a:rPr lang="zh-CN" altLang="en-US" sz="5400" dirty="0">
                <a:solidFill>
                  <a:srgbClr val="FF0000"/>
                </a:solidFill>
                <a:latin typeface="方正超粗黑_GBK" panose="03000509000000000000" pitchFamily="65" charset="-122"/>
                <a:ea typeface="方正超粗黑_GBK" panose="03000509000000000000" pitchFamily="65" charset="-122"/>
              </a:rPr>
              <a:t>展开</a:t>
            </a:r>
            <a:r>
              <a:rPr lang="zh-CN" altLang="en-US" sz="5400" dirty="0" smtClean="0">
                <a:solidFill>
                  <a:srgbClr val="FF0000"/>
                </a:solidFill>
                <a:latin typeface="方正超粗黑_GBK" panose="03000509000000000000" pitchFamily="65" charset="-122"/>
                <a:ea typeface="方正超粗黑_GBK" panose="03000509000000000000" pitchFamily="65" charset="-122"/>
              </a:rPr>
              <a:t>控</a:t>
            </a:r>
            <a:r>
              <a:rPr lang="zh-CN" altLang="en-US" sz="5400" dirty="0" smtClean="0">
                <a:solidFill>
                  <a:srgbClr val="FF0000"/>
                </a:solidFill>
                <a:latin typeface="方正超粗黑_GBK" panose="03000509000000000000" pitchFamily="65" charset="-122"/>
                <a:ea typeface="方正超粗黑_GBK" panose="03000509000000000000" pitchFamily="65" charset="-122"/>
              </a:rPr>
              <a:t>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8" name="椭圆 7"/>
          <p:cNvSpPr/>
          <p:nvPr/>
        </p:nvSpPr>
        <p:spPr>
          <a:xfrm>
            <a:off x="3416059" y="4056651"/>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4603075" y="5576349"/>
            <a:ext cx="229645" cy="3191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586486" y="4755074"/>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5816131" y="2767001"/>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4875573" y="3474367"/>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6200000">
            <a:off x="6540750" y="2539711"/>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200000">
            <a:off x="5325897" y="5145051"/>
            <a:ext cx="229645" cy="3191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flipH="1">
            <a:off x="4849695" y="3940192"/>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16200000" flipH="1">
            <a:off x="4462374" y="4604111"/>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4773983" y="2767001"/>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6200000">
            <a:off x="6204321" y="3429601"/>
            <a:ext cx="229645" cy="319177"/>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rot="16200000">
            <a:off x="6873146" y="2581652"/>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7032734" y="2179928"/>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866254" y="2371496"/>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9289613" y="2767001"/>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a:off x="9289613" y="2130989"/>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9289613" y="1524911"/>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5400000">
            <a:off x="8392028" y="3895426"/>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a:off x="8858292" y="5786247"/>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9289613" y="4533467"/>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9310674" y="5145050"/>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9310674" y="5781062"/>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rot="16200000">
            <a:off x="6187084" y="2382655"/>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6920116" y="1968391"/>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右箭头 37"/>
          <p:cNvSpPr/>
          <p:nvPr/>
        </p:nvSpPr>
        <p:spPr>
          <a:xfrm>
            <a:off x="8106731" y="1795150"/>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rot="16200000">
            <a:off x="8769928" y="1210902"/>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rot="5400000" flipV="1">
            <a:off x="8769470" y="3281907"/>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5400000" flipV="1">
            <a:off x="9653786" y="3986314"/>
            <a:ext cx="144000"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rot="5400000" flipV="1">
            <a:off x="9681517" y="980950"/>
            <a:ext cx="144000"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3930964" y="56214"/>
            <a:ext cx="229645" cy="319177"/>
          </a:xfrm>
          <a:prstGeom prst="rightArrow">
            <a:avLst/>
          </a:prstGeom>
          <a:solidFill>
            <a:srgbClr val="00B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p:nvPr/>
        </p:nvSpPr>
        <p:spPr>
          <a:xfrm>
            <a:off x="6105427" y="41867"/>
            <a:ext cx="229645" cy="319177"/>
          </a:xfrm>
          <a:prstGeom prst="rightArrow">
            <a:avLst/>
          </a:prstGeom>
          <a:solidFill>
            <a:srgbClr val="7030A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9161859" y="39613"/>
            <a:ext cx="229645" cy="319177"/>
          </a:xfrm>
          <a:prstGeom prst="rightArrow">
            <a:avLst/>
          </a:prstGeom>
          <a:solidFill>
            <a:srgbClr val="FF66CC"/>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215114" y="52703"/>
            <a:ext cx="1117738" cy="369332"/>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控</a:t>
            </a:r>
            <a:r>
              <a:rPr lang="zh-CN" altLang="en-US" dirty="0" smtClean="0">
                <a:solidFill>
                  <a:srgbClr val="FF0000"/>
                </a:solidFill>
                <a:latin typeface="方正超粗黑_GBK" panose="03000509000000000000" pitchFamily="65" charset="-122"/>
                <a:ea typeface="方正超粗黑_GBK" panose="03000509000000000000" pitchFamily="65" charset="-122"/>
              </a:rPr>
              <a:t>制压力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7" name="文本框 46"/>
          <p:cNvSpPr txBox="1"/>
          <p:nvPr/>
        </p:nvSpPr>
        <p:spPr>
          <a:xfrm>
            <a:off x="6429099" y="41867"/>
            <a:ext cx="1783248"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供往展开腔压力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8" name="文本框 47"/>
          <p:cNvSpPr txBox="1"/>
          <p:nvPr/>
        </p:nvSpPr>
        <p:spPr>
          <a:xfrm>
            <a:off x="9519258" y="25874"/>
            <a:ext cx="1783248"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供往收进腔压力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9" name="文本框 48"/>
          <p:cNvSpPr txBox="1"/>
          <p:nvPr/>
        </p:nvSpPr>
        <p:spPr>
          <a:xfrm>
            <a:off x="1725400" y="2167791"/>
            <a:ext cx="1356644"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展开、预位线圈通电</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6316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2067" r="14444"/>
          <a:stretch/>
        </p:blipFill>
        <p:spPr>
          <a:xfrm>
            <a:off x="727431" y="131826"/>
            <a:ext cx="10737139" cy="4847005"/>
          </a:xfrm>
          <a:prstGeom prst="rect">
            <a:avLst/>
          </a:prstGeom>
        </p:spPr>
      </p:pic>
      <p:sp>
        <p:nvSpPr>
          <p:cNvPr id="14" name="文本框 13"/>
          <p:cNvSpPr txBox="1"/>
          <p:nvPr/>
        </p:nvSpPr>
        <p:spPr>
          <a:xfrm>
            <a:off x="8848809" y="211550"/>
            <a:ext cx="25189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导流栅</a:t>
            </a:r>
            <a:r>
              <a:rPr lang="zh-CN" altLang="en-US" dirty="0">
                <a:latin typeface="方正超粗黑_GBK" panose="03000509000000000000" pitchFamily="65" charset="-122"/>
                <a:ea typeface="方正超粗黑_GBK" panose="03000509000000000000" pitchFamily="65" charset="-122"/>
              </a:rPr>
              <a:t>能使风扇排气气流沿着排气管组件流过</a:t>
            </a:r>
          </a:p>
        </p:txBody>
      </p:sp>
      <p:cxnSp>
        <p:nvCxnSpPr>
          <p:cNvPr id="13" name="直接箭头连接符 12"/>
          <p:cNvCxnSpPr/>
          <p:nvPr/>
        </p:nvCxnSpPr>
        <p:spPr>
          <a:xfrm>
            <a:off x="2398627" y="528659"/>
            <a:ext cx="346951" cy="65844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0" idx="3"/>
          </p:cNvCxnSpPr>
          <p:nvPr/>
        </p:nvCxnSpPr>
        <p:spPr>
          <a:xfrm>
            <a:off x="2398627" y="528660"/>
            <a:ext cx="3156784" cy="6436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20" idx="3"/>
          </p:cNvCxnSpPr>
          <p:nvPr/>
        </p:nvCxnSpPr>
        <p:spPr>
          <a:xfrm>
            <a:off x="2398627" y="528660"/>
            <a:ext cx="1003158" cy="5493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513650" y="205494"/>
            <a:ext cx="884977"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尾喷管</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导流栅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5676237" y="2253976"/>
            <a:ext cx="111484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蓖</a:t>
            </a:r>
            <a:r>
              <a:rPr lang="zh-CN" altLang="en-US" dirty="0">
                <a:solidFill>
                  <a:srgbClr val="FF0000"/>
                </a:solidFill>
                <a:latin typeface="方正超粗黑_GBK" panose="03000509000000000000" pitchFamily="65" charset="-122"/>
                <a:ea typeface="方正超粗黑_GBK" panose="03000509000000000000" pitchFamily="65" charset="-122"/>
              </a:rPr>
              <a:t>齿封</a:t>
            </a:r>
            <a:r>
              <a:rPr lang="zh-CN" altLang="en-US" dirty="0" smtClean="0">
                <a:solidFill>
                  <a:srgbClr val="FF0000"/>
                </a:solidFill>
                <a:latin typeface="方正超粗黑_GBK" panose="03000509000000000000" pitchFamily="65" charset="-122"/>
                <a:ea typeface="方正超粗黑_GBK" panose="03000509000000000000" pitchFamily="65" charset="-122"/>
              </a:rPr>
              <a:t>严</a:t>
            </a:r>
            <a:endParaRPr lang="zh-CN" altLang="en-US" dirty="0">
              <a:latin typeface="方正超粗黑_GBK" panose="03000509000000000000" pitchFamily="65" charset="-122"/>
              <a:ea typeface="方正超粗黑_GBK" panose="03000509000000000000" pitchFamily="65" charset="-122"/>
            </a:endParaRPr>
          </a:p>
        </p:txBody>
      </p:sp>
      <p:cxnSp>
        <p:nvCxnSpPr>
          <p:cNvPr id="23" name="直接箭头连接符 22"/>
          <p:cNvCxnSpPr/>
          <p:nvPr/>
        </p:nvCxnSpPr>
        <p:spPr>
          <a:xfrm flipV="1">
            <a:off x="6157728" y="1488627"/>
            <a:ext cx="638355" cy="7624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2398627" y="528659"/>
            <a:ext cx="831562" cy="95996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157728" y="1587293"/>
            <a:ext cx="948906" cy="66380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868918" y="5720785"/>
            <a:ext cx="4454165"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排气管导流栅</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38" name="直接箭头连接符 37"/>
          <p:cNvCxnSpPr/>
          <p:nvPr/>
        </p:nvCxnSpPr>
        <p:spPr>
          <a:xfrm flipH="1" flipV="1">
            <a:off x="5809822" y="4473844"/>
            <a:ext cx="347906" cy="6036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715239" y="4964426"/>
            <a:ext cx="88497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尾喷管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1" name="直接箭头连接符 40"/>
          <p:cNvCxnSpPr/>
          <p:nvPr/>
        </p:nvCxnSpPr>
        <p:spPr>
          <a:xfrm flipH="1" flipV="1">
            <a:off x="2552300" y="4662599"/>
            <a:ext cx="347906" cy="6036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189920" y="5074036"/>
            <a:ext cx="1111315"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排气尾锥</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666461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反推控制阀组件</a:t>
            </a:r>
            <a:r>
              <a:rPr lang="en-US" altLang="zh-CN" dirty="0" smtClean="0"/>
              <a:t>-</a:t>
            </a:r>
            <a:r>
              <a:rPr lang="zh-CN" altLang="en-US" dirty="0" smtClean="0"/>
              <a:t>液压</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1</a:t>
            </a:r>
            <a:r>
              <a:rPr lang="zh-CN" altLang="en-US" dirty="0"/>
              <a:t>路→</a:t>
            </a:r>
            <a:r>
              <a:rPr lang="en-US" altLang="zh-CN" dirty="0"/>
              <a:t>A</a:t>
            </a:r>
            <a:r>
              <a:rPr lang="zh-CN" altLang="en-US" dirty="0"/>
              <a:t>液压源系统压力→换向阀→油滤→液压隔离阀→方向控制阀→人工隔离阀（上部通道）→反推作动筒的“展开”腔（头端）；</a:t>
            </a:r>
          </a:p>
          <a:p>
            <a:r>
              <a:rPr lang="zh-CN" altLang="en-US" dirty="0"/>
              <a:t>第</a:t>
            </a:r>
            <a:r>
              <a:rPr lang="en-US" altLang="zh-CN" dirty="0"/>
              <a:t>2</a:t>
            </a:r>
            <a:r>
              <a:rPr lang="zh-CN" altLang="en-US" dirty="0"/>
              <a:t>路→</a:t>
            </a:r>
            <a:r>
              <a:rPr lang="en-US" altLang="zh-CN" dirty="0"/>
              <a:t>A</a:t>
            </a:r>
            <a:r>
              <a:rPr lang="zh-CN" altLang="en-US" dirty="0"/>
              <a:t>液压源系统压力→换向阀→油滤→液压隔离阀→人工隔离阀（下部通道）→反推作动筒的“收进”腔（杆端</a:t>
            </a:r>
            <a:r>
              <a:rPr lang="zh-CN" altLang="en-US" dirty="0" smtClean="0"/>
              <a:t>）。</a:t>
            </a:r>
            <a:endParaRPr lang="en-US" altLang="zh-CN" dirty="0" smtClean="0"/>
          </a:p>
          <a:p>
            <a:r>
              <a:rPr lang="zh-CN" altLang="en-US" dirty="0" smtClean="0"/>
              <a:t>反推作动筒“展开”和“收进”都通压力油。</a:t>
            </a:r>
            <a:endParaRPr lang="en-US" altLang="zh-CN" dirty="0" smtClean="0"/>
          </a:p>
          <a:p>
            <a:r>
              <a:rPr lang="zh-CN" altLang="en-US" dirty="0" smtClean="0"/>
              <a:t>单作用式作动筒：伸出液压作动力大于缩入作动力，移动套筒展开。</a:t>
            </a:r>
            <a:endParaRPr lang="zh-CN" altLang="en-US" dirty="0"/>
          </a:p>
          <a:p>
            <a:endParaRPr lang="zh-CN" altLang="en-US" dirty="0"/>
          </a:p>
        </p:txBody>
      </p:sp>
    </p:spTree>
    <p:extLst>
      <p:ext uri="{BB962C8B-B14F-4D97-AF65-F5344CB8AC3E}">
        <p14:creationId xmlns:p14="http://schemas.microsoft.com/office/powerpoint/2010/main" val="40542786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210921"/>
            <a:ext cx="12192000" cy="5815058"/>
          </a:xfrm>
          <a:prstGeom prst="rect">
            <a:avLst/>
          </a:prstGeom>
        </p:spPr>
      </p:pic>
      <p:sp>
        <p:nvSpPr>
          <p:cNvPr id="8" name="文本框 7"/>
          <p:cNvSpPr txBox="1"/>
          <p:nvPr/>
        </p:nvSpPr>
        <p:spPr>
          <a:xfrm>
            <a:off x="3748148" y="5872494"/>
            <a:ext cx="495449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反推展开控制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004649" y="4866902"/>
            <a:ext cx="1181819"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通电开锁</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3"/>
          </p:cNvCxnSpPr>
          <p:nvPr/>
        </p:nvCxnSpPr>
        <p:spPr>
          <a:xfrm flipV="1">
            <a:off x="8186468" y="5031134"/>
            <a:ext cx="1035169" cy="204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右箭头 8"/>
          <p:cNvSpPr/>
          <p:nvPr/>
        </p:nvSpPr>
        <p:spPr>
          <a:xfrm rot="10800000">
            <a:off x="5074258" y="298210"/>
            <a:ext cx="291371" cy="53855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0800000">
            <a:off x="5005247" y="3973063"/>
            <a:ext cx="291371" cy="53855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0800000">
            <a:off x="11690719" y="304979"/>
            <a:ext cx="291371" cy="53855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10800000">
            <a:off x="11727626" y="3973063"/>
            <a:ext cx="291371" cy="538551"/>
          </a:xfrm>
          <a:prstGeom prst="right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76045" y="5214242"/>
            <a:ext cx="2596551"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反推作动筒“展开”和“收进”都通压力油。</a:t>
            </a:r>
          </a:p>
          <a:p>
            <a:r>
              <a:rPr lang="zh-CN" altLang="en-US" dirty="0">
                <a:latin typeface="方正超粗黑_GBK" panose="03000509000000000000" pitchFamily="65" charset="-122"/>
                <a:ea typeface="方正超粗黑_GBK" panose="03000509000000000000" pitchFamily="65" charset="-122"/>
              </a:rPr>
              <a:t>单作用式作动筒：伸出液压作动力大于缩入作动力，移动套筒展开。</a:t>
            </a:r>
          </a:p>
        </p:txBody>
      </p:sp>
      <p:cxnSp>
        <p:nvCxnSpPr>
          <p:cNvPr id="17" name="直接箭头连接符 16"/>
          <p:cNvCxnSpPr/>
          <p:nvPr/>
        </p:nvCxnSpPr>
        <p:spPr>
          <a:xfrm>
            <a:off x="9696091" y="414645"/>
            <a:ext cx="241538" cy="66559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8497019" y="421851"/>
            <a:ext cx="845387" cy="108050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228826" y="198154"/>
            <a:ext cx="93453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7997880" y="176209"/>
            <a:ext cx="93453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024615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1962" y="176212"/>
            <a:ext cx="11268075" cy="650557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43268" y="3001992"/>
            <a:ext cx="892384"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阻流门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779034" y="2932982"/>
            <a:ext cx="664234" cy="2070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349706" y="5705744"/>
            <a:ext cx="455768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反推装置展开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027208" y="2648312"/>
            <a:ext cx="1138686" cy="20703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035170" y="2701672"/>
            <a:ext cx="1106113"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阻力连杆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flipV="1">
            <a:off x="2833777" y="5003323"/>
            <a:ext cx="945042" cy="966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778819" y="5806703"/>
            <a:ext cx="6805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格栅</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8683506" y="3873260"/>
            <a:ext cx="444005" cy="45720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540517" y="3503928"/>
            <a:ext cx="1173987"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移动套筒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336431" y="157941"/>
            <a:ext cx="11674414"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液压源压力同时供到一号发动机每个反推作动筒的两腔。通到上部机械锁作动筒的液压打开了机械锁。液压通过同步轴管路通到中部和下部反推作动筒的“展开”腔。反推作动筒两腔的压力相等，但“展开”腔作动筒活塞的有效工作面积较大，导致作动筒活塞杆伸出。随着作动筒活塞杆的伸出，“收进”腔的液压油也流到了“展开”腔，反推移动套筒向后展开。同步轴可使同一侧作动筒（左侧三个作动筒或右侧三个作动筒）的动作同步。当移动套筒从“收进”位置向后移动完全展开时，阻流门完全放出，阻挡了外涵道向后的喷气，外涵风扇气流通过打开的格珊通道向斜前方喷出，产生反向推力。</a:t>
            </a:r>
            <a:endParaRPr lang="zh-CN" altLang="en-US" dirty="0">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6173638" y="4840547"/>
            <a:ext cx="162014" cy="6458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763411" y="5382578"/>
            <a:ext cx="1144482"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反推作动筒活塞杆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355993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0096" y="217390"/>
            <a:ext cx="3832650" cy="288639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8" y="0"/>
            <a:ext cx="6324600" cy="4772025"/>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617" y="2751826"/>
            <a:ext cx="3885132" cy="3890513"/>
          </a:xfrm>
          <a:prstGeom prst="rect">
            <a:avLst/>
          </a:prstGeom>
          <a:ln w="38100">
            <a:solidFill>
              <a:schemeClr val="accent4"/>
            </a:solidFill>
          </a:ln>
        </p:spPr>
      </p:pic>
      <p:sp>
        <p:nvSpPr>
          <p:cNvPr id="8" name="文本框 7"/>
          <p:cNvSpPr txBox="1"/>
          <p:nvPr/>
        </p:nvSpPr>
        <p:spPr>
          <a:xfrm>
            <a:off x="327802" y="5667894"/>
            <a:ext cx="325216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收进控制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3880614" y="3693461"/>
            <a:ext cx="526131" cy="885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032486" y="309893"/>
            <a:ext cx="92026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7825692" y="3103780"/>
            <a:ext cx="1018331" cy="80114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环形箭头 14"/>
          <p:cNvSpPr/>
          <p:nvPr/>
        </p:nvSpPr>
        <p:spPr>
          <a:xfrm rot="3954654">
            <a:off x="3125188" y="1670246"/>
            <a:ext cx="1510853" cy="1273738"/>
          </a:xfrm>
          <a:prstGeom prst="circular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7412999" y="2889087"/>
            <a:ext cx="9218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8" name="环形箭头 17"/>
          <p:cNvSpPr/>
          <p:nvPr/>
        </p:nvSpPr>
        <p:spPr>
          <a:xfrm rot="15826266" flipH="1">
            <a:off x="8458518" y="4027086"/>
            <a:ext cx="708960" cy="631033"/>
          </a:xfrm>
          <a:prstGeom prst="circular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5326841" y="4346951"/>
            <a:ext cx="921858"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展开位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V="1">
            <a:off x="8173919" y="4772025"/>
            <a:ext cx="647125" cy="8813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430964" y="4673027"/>
            <a:ext cx="92026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收进位</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5152702" y="0"/>
            <a:ext cx="3579869"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当压下反推手柄时，收进反推装置的信号传送到反推控制系统。反推控制阀组件得到控制电信号</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93556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收</a:t>
            </a:r>
            <a:r>
              <a:rPr lang="zh-CN" altLang="en-US" dirty="0" smtClean="0"/>
              <a:t>进控制</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反推装置展开后，要想收进反推装置，必须把反推手柄压下至收进位置，此时会发生如下情况：</a:t>
            </a:r>
          </a:p>
          <a:p>
            <a:r>
              <a:rPr lang="en-US" altLang="zh-CN" dirty="0"/>
              <a:t>-</a:t>
            </a:r>
            <a:r>
              <a:rPr lang="zh-CN" altLang="en-US" dirty="0"/>
              <a:t>在自动油门电门组件内的电门移至收进位；</a:t>
            </a:r>
          </a:p>
          <a:p>
            <a:r>
              <a:rPr lang="en-US" altLang="zh-CN" dirty="0"/>
              <a:t>-</a:t>
            </a:r>
            <a:r>
              <a:rPr lang="zh-CN" altLang="en-US" dirty="0"/>
              <a:t>通过收进电门，收进反推装置的电信号通往</a:t>
            </a:r>
            <a:r>
              <a:rPr lang="en-US" altLang="zh-CN" dirty="0"/>
              <a:t>EAU</a:t>
            </a:r>
            <a:r>
              <a:rPr lang="zh-CN" altLang="en-US" dirty="0"/>
              <a:t>；</a:t>
            </a:r>
          </a:p>
          <a:p>
            <a:r>
              <a:rPr lang="en-US" altLang="zh-CN" dirty="0"/>
              <a:t>-</a:t>
            </a:r>
            <a:r>
              <a:rPr lang="zh-CN" altLang="en-US" dirty="0"/>
              <a:t>收进电磁线圈通电</a:t>
            </a:r>
            <a:r>
              <a:rPr lang="zh-CN" altLang="en-US" dirty="0" smtClean="0"/>
              <a:t>；</a:t>
            </a:r>
            <a:r>
              <a:rPr lang="en-US" altLang="zh-CN" dirty="0" smtClean="0"/>
              <a:t>-</a:t>
            </a:r>
            <a:r>
              <a:rPr lang="zh-CN" altLang="en-US" dirty="0"/>
              <a:t>展开电磁线圈断电；</a:t>
            </a:r>
          </a:p>
          <a:p>
            <a:r>
              <a:rPr lang="en-US" altLang="zh-CN" dirty="0"/>
              <a:t>-</a:t>
            </a:r>
            <a:r>
              <a:rPr lang="zh-CN" altLang="en-US" dirty="0"/>
              <a:t>预位电磁线圈在</a:t>
            </a:r>
            <a:r>
              <a:rPr lang="en-US" altLang="zh-CN" dirty="0"/>
              <a:t>EAU</a:t>
            </a:r>
            <a:r>
              <a:rPr lang="zh-CN" altLang="en-US" dirty="0"/>
              <a:t>内接地，保持通电；</a:t>
            </a:r>
          </a:p>
          <a:p>
            <a:r>
              <a:rPr lang="en-US" altLang="zh-CN" dirty="0"/>
              <a:t>-</a:t>
            </a:r>
            <a:r>
              <a:rPr lang="zh-CN" altLang="en-US" dirty="0"/>
              <a:t>反推控制阀组件将液压通往反推作动筒，以收进反推移动套筒；</a:t>
            </a:r>
          </a:p>
          <a:p>
            <a:r>
              <a:rPr lang="en-US" altLang="zh-CN" dirty="0"/>
              <a:t>-10.5</a:t>
            </a:r>
            <a:r>
              <a:rPr lang="zh-CN" altLang="en-US" dirty="0"/>
              <a:t>秒钟后，预位电磁线圈和收进电磁线圈断电；</a:t>
            </a:r>
          </a:p>
          <a:p>
            <a:r>
              <a:rPr lang="en-US" altLang="zh-CN" dirty="0"/>
              <a:t>-18</a:t>
            </a:r>
            <a:r>
              <a:rPr lang="zh-CN" altLang="en-US" dirty="0"/>
              <a:t>秒后反推同步锁入锁。</a:t>
            </a:r>
          </a:p>
          <a:p>
            <a:endParaRPr lang="zh-CN" altLang="en-US" dirty="0"/>
          </a:p>
        </p:txBody>
      </p:sp>
    </p:spTree>
    <p:extLst>
      <p:ext uri="{BB962C8B-B14F-4D97-AF65-F5344CB8AC3E}">
        <p14:creationId xmlns:p14="http://schemas.microsoft.com/office/powerpoint/2010/main" val="3881088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收进电磁线圈导通电路</a:t>
            </a:r>
          </a:p>
        </p:txBody>
      </p:sp>
      <p:sp>
        <p:nvSpPr>
          <p:cNvPr id="3" name="内容占位符 2"/>
          <p:cNvSpPr>
            <a:spLocks noGrp="1"/>
          </p:cNvSpPr>
          <p:nvPr>
            <p:ph idx="1"/>
          </p:nvPr>
        </p:nvSpPr>
        <p:spPr/>
        <p:txBody>
          <a:bodyPr/>
          <a:lstStyle/>
          <a:p>
            <a:r>
              <a:rPr lang="en-US" altLang="zh-CN" dirty="0" smtClean="0"/>
              <a:t>28V</a:t>
            </a:r>
            <a:r>
              <a:rPr lang="zh-CN" altLang="en-US" dirty="0"/>
              <a:t>备用直流汇流条电</a:t>
            </a:r>
            <a:r>
              <a:rPr lang="zh-CN" altLang="en-US" dirty="0" smtClean="0"/>
              <a:t>力</a:t>
            </a:r>
            <a:r>
              <a:rPr lang="zh-CN" altLang="en-US" dirty="0" smtClean="0">
                <a:sym typeface="Symbol" panose="05050102010706020507" pitchFamily="18" charset="2"/>
              </a:rPr>
              <a:t></a:t>
            </a:r>
            <a:r>
              <a:rPr lang="en-US" altLang="zh-CN" dirty="0" smtClean="0"/>
              <a:t>1</a:t>
            </a:r>
            <a:r>
              <a:rPr lang="zh-CN" altLang="en-US" dirty="0"/>
              <a:t>号发动机灭火电</a:t>
            </a:r>
            <a:r>
              <a:rPr lang="zh-CN" altLang="en-US" dirty="0" smtClean="0"/>
              <a:t>门</a:t>
            </a:r>
            <a:r>
              <a:rPr lang="zh-CN" altLang="en-US" dirty="0">
                <a:sym typeface="Symbol" panose="05050102010706020507" pitchFamily="18" charset="2"/>
              </a:rPr>
              <a:t> </a:t>
            </a:r>
            <a:r>
              <a:rPr lang="en-US" altLang="zh-CN" dirty="0" smtClean="0"/>
              <a:t>1</a:t>
            </a:r>
            <a:r>
              <a:rPr lang="zh-CN" altLang="en-US" dirty="0"/>
              <a:t>号发动机收进电门（自动油门电门组件内</a:t>
            </a:r>
            <a:r>
              <a:rPr lang="zh-CN" altLang="en-US" dirty="0" smtClean="0"/>
              <a:t>）</a:t>
            </a:r>
            <a:r>
              <a:rPr lang="zh-CN" altLang="en-US" dirty="0">
                <a:sym typeface="Symbol" panose="05050102010706020507" pitchFamily="18" charset="2"/>
              </a:rPr>
              <a:t>  </a:t>
            </a:r>
            <a:r>
              <a:rPr lang="en-US" altLang="zh-CN" dirty="0" smtClean="0"/>
              <a:t>EAU</a:t>
            </a:r>
            <a:r>
              <a:rPr lang="zh-CN" altLang="en-US" dirty="0"/>
              <a:t>逻辑电路（电门</a:t>
            </a:r>
            <a:r>
              <a:rPr lang="en-US" altLang="zh-CN" dirty="0"/>
              <a:t>1</a:t>
            </a:r>
            <a:r>
              <a:rPr lang="zh-CN" altLang="en-US" dirty="0" smtClean="0"/>
              <a:t>）</a:t>
            </a:r>
            <a:r>
              <a:rPr lang="zh-CN" altLang="en-US" dirty="0">
                <a:sym typeface="Symbol" panose="05050102010706020507" pitchFamily="18" charset="2"/>
              </a:rPr>
              <a:t> </a:t>
            </a:r>
            <a:r>
              <a:rPr lang="zh-CN" altLang="en-US" dirty="0" smtClean="0"/>
              <a:t>收</a:t>
            </a:r>
            <a:r>
              <a:rPr lang="zh-CN" altLang="en-US" dirty="0"/>
              <a:t>进电磁线圈（反推控制阀组件内</a:t>
            </a:r>
            <a:r>
              <a:rPr lang="zh-CN" altLang="en-US" dirty="0" smtClean="0"/>
              <a:t>）</a:t>
            </a:r>
            <a:r>
              <a:rPr lang="zh-CN" altLang="en-US" dirty="0">
                <a:sym typeface="Symbol" panose="05050102010706020507" pitchFamily="18" charset="2"/>
              </a:rPr>
              <a:t> </a:t>
            </a:r>
            <a:r>
              <a:rPr lang="zh-CN" altLang="en-US" dirty="0" smtClean="0"/>
              <a:t>收</a:t>
            </a:r>
            <a:r>
              <a:rPr lang="zh-CN" altLang="en-US" dirty="0"/>
              <a:t>进电磁线圈内部接地（只要有电力通到收进电磁线圈就可使其导通</a:t>
            </a:r>
            <a:r>
              <a:rPr lang="zh-CN" altLang="en-US" dirty="0" smtClean="0"/>
              <a:t>）。</a:t>
            </a:r>
            <a:endParaRPr lang="en-US" altLang="zh-CN" dirty="0" smtClean="0"/>
          </a:p>
          <a:p>
            <a:r>
              <a:rPr lang="zh-CN" altLang="en-US" dirty="0" smtClean="0"/>
              <a:t>在</a:t>
            </a:r>
            <a:r>
              <a:rPr lang="zh-CN" altLang="en-US" dirty="0"/>
              <a:t>以下条件下，</a:t>
            </a:r>
            <a:r>
              <a:rPr lang="en-US" altLang="zh-CN" dirty="0"/>
              <a:t>EAU</a:t>
            </a:r>
            <a:r>
              <a:rPr lang="zh-CN" altLang="en-US" dirty="0"/>
              <a:t>逻辑电路才能完成控制电路的导通：</a:t>
            </a:r>
          </a:p>
          <a:p>
            <a:r>
              <a:rPr lang="en-US" altLang="zh-CN" dirty="0"/>
              <a:t>1. 1</a:t>
            </a:r>
            <a:r>
              <a:rPr lang="zh-CN" altLang="en-US" dirty="0"/>
              <a:t>号发动机上的一个或者两个移动套筒不在收进位置；</a:t>
            </a:r>
          </a:p>
          <a:p>
            <a:r>
              <a:rPr lang="en-US" altLang="zh-CN" dirty="0"/>
              <a:t>2. 1</a:t>
            </a:r>
            <a:r>
              <a:rPr lang="zh-CN" altLang="en-US" dirty="0"/>
              <a:t>号发动机上的一个或者两个移动套筒脱离锁定位置。</a:t>
            </a:r>
          </a:p>
          <a:p>
            <a:endParaRPr lang="zh-CN" altLang="en-US" dirty="0"/>
          </a:p>
        </p:txBody>
      </p:sp>
    </p:spTree>
    <p:extLst>
      <p:ext uri="{BB962C8B-B14F-4D97-AF65-F5344CB8AC3E}">
        <p14:creationId xmlns:p14="http://schemas.microsoft.com/office/powerpoint/2010/main" val="1237704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00" y="22138"/>
            <a:ext cx="10167904" cy="681372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40423" y="-3741"/>
            <a:ext cx="315157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收进电路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925463" y="2023217"/>
            <a:ext cx="831012" cy="276999"/>
          </a:xfrm>
          <a:prstGeom prst="rect">
            <a:avLst/>
          </a:prstGeom>
          <a:solidFill>
            <a:schemeClr val="bg2"/>
          </a:solidFill>
        </p:spPr>
        <p:txBody>
          <a:bodyPr wrap="square" rtlCol="0">
            <a:spAutoFit/>
          </a:bodyPr>
          <a:lstStyle/>
          <a:p>
            <a:pPr algn="ctr"/>
            <a:r>
              <a:rPr lang="zh-CN" altLang="en-US" sz="1200" dirty="0" smtClean="0">
                <a:solidFill>
                  <a:srgbClr val="FF0000"/>
                </a:solidFill>
                <a:latin typeface="方正超粗黑_GBK" panose="03000509000000000000" pitchFamily="65" charset="-122"/>
                <a:ea typeface="方正超粗黑_GBK" panose="03000509000000000000" pitchFamily="65" charset="-122"/>
              </a:rPr>
              <a:t>预位线圈</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574995" y="3134749"/>
            <a:ext cx="5405767" cy="14113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925463" y="3333630"/>
            <a:ext cx="831012" cy="276999"/>
          </a:xfrm>
          <a:prstGeom prst="rect">
            <a:avLst/>
          </a:prstGeom>
          <a:solidFill>
            <a:schemeClr val="bg2"/>
          </a:solidFill>
        </p:spPr>
        <p:txBody>
          <a:bodyPr wrap="square" rtlCol="0">
            <a:spAutoFit/>
          </a:bodyPr>
          <a:lstStyle/>
          <a:p>
            <a:pPr algn="ctr"/>
            <a:r>
              <a:rPr lang="zh-CN" altLang="en-US" sz="1200" dirty="0" smtClean="0">
                <a:solidFill>
                  <a:srgbClr val="FF0000"/>
                </a:solidFill>
                <a:latin typeface="方正超粗黑_GBK" panose="03000509000000000000" pitchFamily="65" charset="-122"/>
                <a:ea typeface="方正超粗黑_GBK" panose="03000509000000000000" pitchFamily="65" charset="-122"/>
              </a:rPr>
              <a:t>收进线圈</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058173" y="3134749"/>
            <a:ext cx="831012" cy="276999"/>
          </a:xfrm>
          <a:prstGeom prst="rect">
            <a:avLst/>
          </a:prstGeom>
          <a:solidFill>
            <a:schemeClr val="bg2"/>
          </a:solidFill>
        </p:spPr>
        <p:txBody>
          <a:bodyPr wrap="square" rtlCol="0">
            <a:spAutoFit/>
          </a:bodyPr>
          <a:lstStyle/>
          <a:p>
            <a:pPr algn="ctr"/>
            <a:r>
              <a:rPr lang="zh-CN" altLang="en-US" sz="1200" dirty="0" smtClean="0">
                <a:solidFill>
                  <a:srgbClr val="FF0000"/>
                </a:solidFill>
                <a:latin typeface="方正超粗黑_GBK" panose="03000509000000000000" pitchFamily="65" charset="-122"/>
                <a:ea typeface="方正超粗黑_GBK" panose="03000509000000000000" pitchFamily="65" charset="-122"/>
              </a:rPr>
              <a:t>预位电门</a:t>
            </a:r>
            <a:endParaRPr lang="zh-CN" altLang="en-US" sz="1200" dirty="0">
              <a:solidFill>
                <a:srgbClr val="FF0000"/>
              </a:solidFill>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686010" y="4457324"/>
            <a:ext cx="1860401" cy="923330"/>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10.5</a:t>
            </a:r>
            <a:r>
              <a:rPr lang="zh-CN" altLang="en-US" dirty="0">
                <a:solidFill>
                  <a:srgbClr val="FF0000"/>
                </a:solidFill>
                <a:latin typeface="方正超粗黑_GBK" panose="03000509000000000000" pitchFamily="65" charset="-122"/>
                <a:ea typeface="方正超粗黑_GBK" panose="03000509000000000000" pitchFamily="65" charset="-122"/>
              </a:rPr>
              <a:t>秒钟后，预位电磁线圈和收进电磁线圈断电</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53640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预位电磁线圈的导通电路</a:t>
            </a:r>
          </a:p>
        </p:txBody>
      </p:sp>
      <p:sp>
        <p:nvSpPr>
          <p:cNvPr id="3" name="内容占位符 2"/>
          <p:cNvSpPr>
            <a:spLocks noGrp="1"/>
          </p:cNvSpPr>
          <p:nvPr>
            <p:ph idx="1"/>
          </p:nvPr>
        </p:nvSpPr>
        <p:spPr/>
        <p:txBody>
          <a:bodyPr/>
          <a:lstStyle/>
          <a:p>
            <a:r>
              <a:rPr lang="en-US" altLang="zh-CN" dirty="0" smtClean="0"/>
              <a:t>EAU</a:t>
            </a:r>
            <a:r>
              <a:rPr lang="zh-CN" altLang="en-US" dirty="0"/>
              <a:t>的逻辑输出为预位电磁线圈提供接地点。</a:t>
            </a:r>
          </a:p>
          <a:p>
            <a:r>
              <a:rPr lang="en-US" altLang="zh-CN" dirty="0"/>
              <a:t>28V</a:t>
            </a:r>
            <a:r>
              <a:rPr lang="zh-CN" altLang="en-US" dirty="0"/>
              <a:t>备用直流汇流条电</a:t>
            </a:r>
            <a:r>
              <a:rPr lang="zh-CN" altLang="en-US" dirty="0" smtClean="0"/>
              <a:t>力</a:t>
            </a:r>
            <a:r>
              <a:rPr lang="zh-CN" altLang="en-US" dirty="0" smtClean="0">
                <a:sym typeface="Symbol" panose="05050102010706020507" pitchFamily="18" charset="2"/>
              </a:rPr>
              <a:t></a:t>
            </a:r>
            <a:r>
              <a:rPr lang="en-US" altLang="zh-CN" dirty="0" smtClean="0"/>
              <a:t>1</a:t>
            </a:r>
            <a:r>
              <a:rPr lang="zh-CN" altLang="en-US" dirty="0"/>
              <a:t>号发动机灭火电</a:t>
            </a:r>
            <a:r>
              <a:rPr lang="zh-CN" altLang="en-US" dirty="0" smtClean="0"/>
              <a:t>门</a:t>
            </a:r>
            <a:r>
              <a:rPr lang="zh-CN" altLang="en-US" dirty="0">
                <a:sym typeface="Symbol" panose="05050102010706020507" pitchFamily="18" charset="2"/>
              </a:rPr>
              <a:t></a:t>
            </a:r>
            <a:r>
              <a:rPr lang="zh-CN" altLang="en-US" dirty="0" smtClean="0"/>
              <a:t>预</a:t>
            </a:r>
            <a:r>
              <a:rPr lang="zh-CN" altLang="en-US" dirty="0"/>
              <a:t>位电磁线</a:t>
            </a:r>
            <a:r>
              <a:rPr lang="zh-CN" altLang="en-US" dirty="0" smtClean="0"/>
              <a:t>圈</a:t>
            </a:r>
            <a:r>
              <a:rPr lang="zh-CN" altLang="en-US" dirty="0">
                <a:sym typeface="Symbol" panose="05050102010706020507" pitchFamily="18" charset="2"/>
              </a:rPr>
              <a:t></a:t>
            </a:r>
            <a:r>
              <a:rPr lang="zh-CN" altLang="en-US" dirty="0" smtClean="0"/>
              <a:t>预</a:t>
            </a:r>
            <a:r>
              <a:rPr lang="zh-CN" altLang="en-US" dirty="0"/>
              <a:t>位电门（自动油门电门组件内</a:t>
            </a:r>
            <a:r>
              <a:rPr lang="zh-CN" altLang="en-US" dirty="0" smtClean="0"/>
              <a:t>）</a:t>
            </a:r>
            <a:r>
              <a:rPr lang="zh-CN" altLang="en-US" dirty="0">
                <a:sym typeface="Symbol" panose="05050102010706020507" pitchFamily="18" charset="2"/>
              </a:rPr>
              <a:t>  </a:t>
            </a:r>
            <a:r>
              <a:rPr lang="en-US" altLang="zh-CN" dirty="0" smtClean="0"/>
              <a:t>EAU</a:t>
            </a:r>
            <a:r>
              <a:rPr lang="zh-CN" altLang="en-US" dirty="0"/>
              <a:t>逻辑电路（电门</a:t>
            </a:r>
            <a:r>
              <a:rPr lang="en-US" altLang="zh-CN" dirty="0"/>
              <a:t>2</a:t>
            </a:r>
            <a:r>
              <a:rPr lang="zh-CN" altLang="en-US" dirty="0" smtClean="0"/>
              <a:t>）</a:t>
            </a:r>
            <a:r>
              <a:rPr lang="zh-CN" altLang="en-US" dirty="0">
                <a:sym typeface="Symbol" panose="05050102010706020507" pitchFamily="18" charset="2"/>
              </a:rPr>
              <a:t> </a:t>
            </a:r>
            <a:r>
              <a:rPr lang="zh-CN" altLang="en-US" dirty="0" smtClean="0"/>
              <a:t>接</a:t>
            </a:r>
            <a:r>
              <a:rPr lang="zh-CN" altLang="en-US" dirty="0"/>
              <a:t>地，预位电磁线圈通电导通。</a:t>
            </a:r>
          </a:p>
          <a:p>
            <a:endParaRPr lang="zh-CN" altLang="en-US" dirty="0"/>
          </a:p>
        </p:txBody>
      </p:sp>
    </p:spTree>
    <p:extLst>
      <p:ext uri="{BB962C8B-B14F-4D97-AF65-F5344CB8AC3E}">
        <p14:creationId xmlns:p14="http://schemas.microsoft.com/office/powerpoint/2010/main" val="23148622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EAU </a:t>
            </a:r>
            <a:r>
              <a:rPr lang="zh-CN" altLang="en-US" dirty="0"/>
              <a:t>逻辑电路（自动再收进）</a:t>
            </a:r>
          </a:p>
        </p:txBody>
      </p:sp>
      <p:sp>
        <p:nvSpPr>
          <p:cNvPr id="3" name="内容占位符 2"/>
          <p:cNvSpPr>
            <a:spLocks noGrp="1"/>
          </p:cNvSpPr>
          <p:nvPr>
            <p:ph idx="1"/>
          </p:nvPr>
        </p:nvSpPr>
        <p:spPr/>
        <p:txBody>
          <a:bodyPr/>
          <a:lstStyle/>
          <a:p>
            <a:r>
              <a:rPr lang="zh-CN" altLang="en-US" dirty="0" smtClean="0"/>
              <a:t>在</a:t>
            </a:r>
            <a:r>
              <a:rPr lang="zh-CN" altLang="en-US" dirty="0"/>
              <a:t>反推装置收进过程中，</a:t>
            </a:r>
            <a:r>
              <a:rPr lang="en-US" altLang="zh-CN" dirty="0"/>
              <a:t>EAU</a:t>
            </a:r>
            <a:r>
              <a:rPr lang="zh-CN" altLang="en-US" dirty="0"/>
              <a:t>逻辑电路控制预位和收进电磁线圈的工作。</a:t>
            </a:r>
          </a:p>
          <a:p>
            <a:r>
              <a:rPr lang="en-US" altLang="zh-CN" dirty="0"/>
              <a:t>EAU</a:t>
            </a:r>
            <a:r>
              <a:rPr lang="zh-CN" altLang="en-US" dirty="0"/>
              <a:t>接收到复位信号时，反推收进逻辑电路复位，此时</a:t>
            </a:r>
            <a:r>
              <a:rPr lang="en-US" altLang="zh-CN" dirty="0"/>
              <a:t>EAU</a:t>
            </a:r>
            <a:r>
              <a:rPr lang="zh-CN" altLang="en-US" dirty="0"/>
              <a:t>没有输出信号</a:t>
            </a:r>
            <a:r>
              <a:rPr lang="zh-CN" altLang="en-US" dirty="0" smtClean="0"/>
              <a:t>。</a:t>
            </a:r>
            <a:endParaRPr lang="en-US" altLang="zh-CN" dirty="0" smtClean="0"/>
          </a:p>
          <a:p>
            <a:r>
              <a:rPr lang="zh-CN" altLang="en-US" dirty="0" smtClean="0"/>
              <a:t>在</a:t>
            </a:r>
            <a:r>
              <a:rPr lang="zh-CN" altLang="en-US" dirty="0"/>
              <a:t>正常的工作过程中，当将反推手柄置于收进位置</a:t>
            </a:r>
            <a:r>
              <a:rPr lang="en-US" altLang="zh-CN" dirty="0"/>
              <a:t>10.5 </a:t>
            </a:r>
            <a:r>
              <a:rPr lang="zh-CN" altLang="en-US" dirty="0"/>
              <a:t>秒钟后，电路才复位</a:t>
            </a:r>
            <a:r>
              <a:rPr lang="zh-CN" altLang="en-US" dirty="0" smtClean="0"/>
              <a:t>。</a:t>
            </a:r>
            <a:endParaRPr lang="en-US" altLang="zh-CN" dirty="0" smtClean="0"/>
          </a:p>
          <a:p>
            <a:r>
              <a:rPr lang="zh-CN" altLang="en-US" dirty="0" smtClean="0"/>
              <a:t>由</a:t>
            </a:r>
            <a:r>
              <a:rPr lang="zh-CN" altLang="en-US" dirty="0"/>
              <a:t>于</a:t>
            </a:r>
            <a:r>
              <a:rPr lang="en-US" altLang="zh-CN" dirty="0"/>
              <a:t>EAU</a:t>
            </a:r>
            <a:r>
              <a:rPr lang="zh-CN" altLang="en-US" dirty="0"/>
              <a:t>没有逻辑电路输出信号，收进电磁线圈和预位电磁线圈断电，通往反推作动筒的液压被切断。</a:t>
            </a:r>
          </a:p>
          <a:p>
            <a:endParaRPr lang="zh-CN" altLang="en-US" dirty="0"/>
          </a:p>
        </p:txBody>
      </p:sp>
    </p:spTree>
    <p:extLst>
      <p:ext uri="{BB962C8B-B14F-4D97-AF65-F5344CB8AC3E}">
        <p14:creationId xmlns:p14="http://schemas.microsoft.com/office/powerpoint/2010/main" val="1985325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EAU </a:t>
            </a:r>
            <a:r>
              <a:rPr lang="zh-CN" altLang="en-US" dirty="0"/>
              <a:t>逻辑电路（自动再收进）</a:t>
            </a:r>
          </a:p>
        </p:txBody>
      </p:sp>
      <p:sp>
        <p:nvSpPr>
          <p:cNvPr id="3" name="内容占位符 2"/>
          <p:cNvSpPr>
            <a:spLocks noGrp="1"/>
          </p:cNvSpPr>
          <p:nvPr>
            <p:ph idx="1"/>
          </p:nvPr>
        </p:nvSpPr>
        <p:spPr/>
        <p:txBody>
          <a:bodyPr/>
          <a:lstStyle/>
          <a:p>
            <a:r>
              <a:rPr lang="zh-CN" altLang="en-US" dirty="0"/>
              <a:t>在收进反推装置的过程中，如果</a:t>
            </a:r>
            <a:r>
              <a:rPr lang="en-US" altLang="zh-CN" dirty="0"/>
              <a:t>10.5 </a:t>
            </a:r>
            <a:r>
              <a:rPr lang="zh-CN" altLang="en-US" dirty="0"/>
              <a:t>秒后任一反推装置未收进或者未锁定，</a:t>
            </a:r>
            <a:r>
              <a:rPr lang="en-US" altLang="zh-CN" dirty="0"/>
              <a:t>EAU</a:t>
            </a:r>
            <a:r>
              <a:rPr lang="zh-CN" altLang="en-US" dirty="0"/>
              <a:t>逻辑电路仍会保持电信号的输出，即自动再收进功能。收进电磁线圈和预位电磁线圈通电。于是液压继续通到反推作动筒使反推移动套筒收进。</a:t>
            </a:r>
          </a:p>
        </p:txBody>
      </p:sp>
    </p:spTree>
    <p:extLst>
      <p:ext uri="{BB962C8B-B14F-4D97-AF65-F5344CB8AC3E}">
        <p14:creationId xmlns:p14="http://schemas.microsoft.com/office/powerpoint/2010/main" val="15774199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13423</Words>
  <Application>Microsoft Office PowerPoint</Application>
  <PresentationFormat>宽屏</PresentationFormat>
  <Paragraphs>739</Paragraphs>
  <Slides>135</Slides>
  <Notes>0</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135</vt:i4>
      </vt:variant>
    </vt:vector>
  </HeadingPairs>
  <TitlesOfParts>
    <vt:vector size="142" baseType="lpstr">
      <vt:lpstr>方正超粗黑_GBK</vt:lpstr>
      <vt:lpstr>宋体</vt:lpstr>
      <vt:lpstr>Arial</vt:lpstr>
      <vt:lpstr>Calibri</vt:lpstr>
      <vt:lpstr>Calibri Light</vt:lpstr>
      <vt:lpstr>Symbol</vt:lpstr>
      <vt:lpstr>Office 主题</vt:lpstr>
      <vt:lpstr>CFM56-7B</vt:lpstr>
      <vt:lpstr>PowerPoint 演示文稿</vt:lpstr>
      <vt:lpstr>PowerPoint 演示文稿</vt:lpstr>
      <vt:lpstr>PowerPoint 演示文稿</vt:lpstr>
      <vt:lpstr>排气管组件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反推力系统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反推格栅</vt:lpstr>
      <vt:lpstr>PowerPoint 演示文稿</vt:lpstr>
      <vt:lpstr>PowerPoint 演示文稿</vt:lpstr>
      <vt:lpstr>PowerPoint 演示文稿</vt:lpstr>
      <vt:lpstr>PowerPoint 演示文稿</vt:lpstr>
      <vt:lpstr>维护检查阻流门机构</vt:lpstr>
      <vt:lpstr>PowerPoint 演示文稿</vt:lpstr>
      <vt:lpstr>反推控制系统</vt:lpstr>
      <vt:lpstr>反推展开操作</vt:lpstr>
      <vt:lpstr>PowerPoint 演示文稿</vt:lpstr>
      <vt:lpstr>反推收进操作</vt:lpstr>
      <vt:lpstr>反推自动收进</vt:lpstr>
      <vt:lpstr>PowerPoint 演示文稿</vt:lpstr>
      <vt:lpstr>PowerPoint 演示文稿</vt:lpstr>
      <vt:lpstr>PowerPoint 演示文稿</vt:lpstr>
      <vt:lpstr>反推移动套筒锁接近传感器</vt:lpstr>
      <vt:lpstr>PowerPoint 演示文稿</vt:lpstr>
      <vt:lpstr>反推移动套筒锁接近传感器</vt:lpstr>
      <vt:lpstr>PowerPoint 演示文稿</vt:lpstr>
      <vt:lpstr>PowerPoint 演示文稿</vt:lpstr>
      <vt:lpstr>PowerPoint 演示文稿</vt:lpstr>
      <vt:lpstr>PowerPoint 演示文稿</vt:lpstr>
      <vt:lpstr>反推移动套筒收进接近传感器</vt:lpstr>
      <vt:lpstr>反推移动套筒收进接近传感器</vt:lpstr>
      <vt:lpstr>PowerPoint 演示文稿</vt:lpstr>
      <vt:lpstr>同步锁</vt:lpstr>
      <vt:lpstr>PowerPoint 演示文稿</vt:lpstr>
      <vt:lpstr>PowerPoint 演示文稿</vt:lpstr>
      <vt:lpstr>PowerPoint 演示文稿</vt:lpstr>
      <vt:lpstr>发动机附件组件-EAU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人工隔离阀维护注意事项</vt:lpstr>
      <vt:lpstr>液压保险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反推展开控制电路</vt:lpstr>
      <vt:lpstr>PowerPoint 演示文稿</vt:lpstr>
      <vt:lpstr>PowerPoint 演示文稿</vt:lpstr>
      <vt:lpstr>反推展开控制</vt:lpstr>
      <vt:lpstr>PowerPoint 演示文稿</vt:lpstr>
      <vt:lpstr>反推控制阀组件-液压</vt:lpstr>
      <vt:lpstr>PowerPoint 演示文稿</vt:lpstr>
      <vt:lpstr>PowerPoint 演示文稿</vt:lpstr>
      <vt:lpstr>PowerPoint 演示文稿</vt:lpstr>
      <vt:lpstr>收进控制</vt:lpstr>
      <vt:lpstr>收进电磁线圈导通电路</vt:lpstr>
      <vt:lpstr>PowerPoint 演示文稿</vt:lpstr>
      <vt:lpstr>预位电磁线圈的导通电路</vt:lpstr>
      <vt:lpstr>EAU 逻辑电路（自动再收进）</vt:lpstr>
      <vt:lpstr>EAU 逻辑电路（自动再收进）</vt:lpstr>
      <vt:lpstr>EAU逻辑电路</vt:lpstr>
      <vt:lpstr>EAU逻辑电路</vt:lpstr>
      <vt:lpstr>PowerPoint 演示文稿</vt:lpstr>
      <vt:lpstr>HIV和DVC位置传感器</vt:lpstr>
      <vt:lpstr>备用液压源供油时的串油</vt:lpstr>
      <vt:lpstr>EAU</vt:lpstr>
      <vt:lpstr>PowerPoint 演示文稿</vt:lpstr>
      <vt:lpstr>PowerPoint 演示文稿</vt:lpstr>
      <vt:lpstr>PowerPoint 演示文稿</vt:lpstr>
      <vt:lpstr>反推指示系统</vt:lpstr>
      <vt:lpstr>PowerPoint 演示文稿</vt:lpstr>
      <vt:lpstr>PowerPoint 演示文稿</vt:lpstr>
      <vt:lpstr>反推指示</vt:lpstr>
      <vt:lpstr>PowerPoint 演示文稿</vt:lpstr>
      <vt:lpstr>PowerPoint 演示文稿</vt:lpstr>
      <vt:lpstr>PowerPoint 演示文稿</vt:lpstr>
      <vt:lpstr>PowerPoint 演示文稿</vt:lpstr>
      <vt:lpstr>PowerPoint 演示文稿</vt:lpstr>
      <vt:lpstr>PowerPoint 演示文稿</vt:lpstr>
      <vt:lpstr>“REVERSER”灯</vt:lpstr>
      <vt:lpstr>PowerPoint 演示文稿</vt:lpstr>
      <vt:lpstr>PowerPoint 演示文稿</vt:lpstr>
      <vt:lpstr>PowerPoint 演示文稿</vt:lpstr>
      <vt:lpstr>LVDT</vt:lpstr>
      <vt:lpstr>PowerPoint 演示文稿</vt:lpstr>
      <vt:lpstr>LVDT</vt:lpstr>
      <vt:lpstr>PowerPoint 演示文稿</vt:lpstr>
      <vt:lpstr>PowerPoint 演示文稿</vt:lpstr>
      <vt:lpstr>PowerPoint 演示文稿</vt:lpstr>
      <vt:lpstr>PowerPoint 演示文稿</vt:lpstr>
      <vt:lpstr>反推系统MEL保留操作程序-液压收放</vt:lpstr>
      <vt:lpstr>PowerPoint 演示文稿</vt:lpstr>
      <vt:lpstr>PowerPoint 演示文稿</vt:lpstr>
      <vt:lpstr>PowerPoint 演示文稿</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351</cp:revision>
  <dcterms:created xsi:type="dcterms:W3CDTF">2018-09-08T22:34:02Z</dcterms:created>
  <dcterms:modified xsi:type="dcterms:W3CDTF">2018-11-11T07:57:43Z</dcterms:modified>
</cp:coreProperties>
</file>